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CD1"/>
    <a:srgbClr val="3C0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r-H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Kliknite za uređivanje oblika bilješki</a:t>
            </a:r>
          </a:p>
        </p:txBody>
      </p:sp>
      <p:sp>
        <p:nvSpPr>
          <p:cNvPr id="25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2975760" cy="456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r-H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51" name="PlaceHolder 3"/>
          <p:cNvSpPr>
            <a:spLocks noGrp="1"/>
          </p:cNvSpPr>
          <p:nvPr>
            <p:ph type="dt"/>
          </p:nvPr>
        </p:nvSpPr>
        <p:spPr>
          <a:xfrm>
            <a:off x="3881880" y="0"/>
            <a:ext cx="2975760" cy="4568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hr-H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52" name="PlaceHolder 4"/>
          <p:cNvSpPr>
            <a:spLocks noGrp="1"/>
          </p:cNvSpPr>
          <p:nvPr>
            <p:ph type="ftr"/>
          </p:nvPr>
        </p:nvSpPr>
        <p:spPr>
          <a:xfrm>
            <a:off x="0" y="8686800"/>
            <a:ext cx="2975760" cy="4568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hr-H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53" name="PlaceHolder 5"/>
          <p:cNvSpPr>
            <a:spLocks noGrp="1"/>
          </p:cNvSpPr>
          <p:nvPr>
            <p:ph type="sldNum"/>
          </p:nvPr>
        </p:nvSpPr>
        <p:spPr>
          <a:xfrm>
            <a:off x="3881880" y="8686800"/>
            <a:ext cx="2975760" cy="4568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2E64A2D-9037-4B29-B9C3-E0BC464CA5DD}" type="slidenum">
              <a:rPr lang="hr-H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hr-H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631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hr-H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295029A-56C5-4DE3-94A3-83CBEDE74201}" type="slidenum">
              <a:rPr lang="hr-H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hr-H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5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4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9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1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6695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0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19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52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18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48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r-H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207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62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4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06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0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1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5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3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</p:spPr>
      </p:pic>
      <p:sp>
        <p:nvSpPr>
          <p:cNvPr id="254" name="TextShape 1"/>
          <p:cNvSpPr txBox="1"/>
          <p:nvPr/>
        </p:nvSpPr>
        <p:spPr>
          <a:xfrm>
            <a:off x="990599" y="476249"/>
            <a:ext cx="10592199" cy="37147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hr-HR" sz="3200" b="0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lang="x-none" sz="3200" b="0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hr-HR" sz="3200" b="0" i="1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endParaRPr lang="hr-HR" sz="3200" b="1" i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x-none" sz="3200" b="1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Psalam 121 </a:t>
            </a:r>
            <a:r>
              <a:rPr sz="2800" dirty="0">
                <a:solidFill>
                  <a:srgbClr val="002060"/>
                </a:solidFill>
              </a:rPr>
              <a:t/>
            </a:r>
            <a:br>
              <a:rPr sz="2800" dirty="0">
                <a:solidFill>
                  <a:srgbClr val="002060"/>
                </a:solidFill>
              </a:rPr>
            </a:br>
            <a:r>
              <a:rPr lang="x-none" sz="2800" b="1" i="1" u="sng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Svi: K brdima oči svoje uzdižem: odakle će mi doći pomoć?</a:t>
            </a:r>
            <a:endParaRPr lang="hr-HR" sz="2800" b="1" i="1" u="sng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sz="1100" dirty="0">
                <a:solidFill>
                  <a:srgbClr val="002060"/>
                </a:solidFill>
              </a:rPr>
              <a:t/>
            </a:r>
            <a:br>
              <a:rPr sz="1100" dirty="0">
                <a:solidFill>
                  <a:srgbClr val="002060"/>
                </a:solidFill>
              </a:rPr>
            </a:br>
            <a:r>
              <a:rPr lang="x-none" sz="2800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Pomoć je moja od Jahve koji stvori nebo i zemlju.</a:t>
            </a:r>
            <a:r>
              <a:rPr sz="2800" dirty="0">
                <a:solidFill>
                  <a:srgbClr val="C00000"/>
                </a:solidFill>
              </a:rPr>
              <a:t/>
            </a:r>
            <a:br>
              <a:rPr sz="2800" dirty="0">
                <a:solidFill>
                  <a:srgbClr val="C00000"/>
                </a:solidFill>
              </a:rPr>
            </a:br>
            <a:r>
              <a:rPr lang="x-none" sz="2800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Tvojoj nozi on posrnuti ne da i neće zadrijemati on, čuvar tvoj.</a:t>
            </a:r>
            <a:endParaRPr lang="hr-HR" sz="2800" i="1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sz="1000" u="sng" dirty="0">
                <a:solidFill>
                  <a:srgbClr val="C00000"/>
                </a:solidFill>
              </a:rPr>
              <a:t/>
            </a:r>
            <a:br>
              <a:rPr sz="1000" u="sng" dirty="0">
                <a:solidFill>
                  <a:srgbClr val="C00000"/>
                </a:solidFill>
              </a:rPr>
            </a:br>
            <a:r>
              <a:rPr lang="x-none" sz="2800" b="1" i="1" u="sng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Svi: K brdima oči svoje uzdižem: odakle će mi doći pomoć?</a:t>
            </a:r>
            <a:endParaRPr lang="x-none" sz="2800" b="0" u="sng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x-none" sz="3200" b="1" i="1" strike="noStrike" spc="-1">
                <a:solidFill>
                  <a:srgbClr val="2B2BD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Proroci</a:t>
            </a:r>
          </a:p>
        </p:txBody>
      </p:sp>
      <p:sp>
        <p:nvSpPr>
          <p:cNvPr id="276" name="TextShape 2"/>
          <p:cNvSpPr txBox="1"/>
          <p:nvPr/>
        </p:nvSpPr>
        <p:spPr>
          <a:xfrm>
            <a:off x="455082" y="1604520"/>
            <a:ext cx="8040738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1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Treći Izaija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(Gospodin koji spašava) – </a:t>
            </a:r>
            <a:r>
              <a:rPr lang="x-none" sz="26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treći dio knjige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1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Hagaj</a:t>
            </a:r>
            <a:r>
              <a:rPr lang="x-none" sz="2600" b="0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(Moj blagdan)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1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Zaharija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(Gospodin se spomenuo)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1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Malahija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</a:t>
            </a:r>
            <a:r>
              <a:rPr lang="hr-HR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Moj 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glasnik)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1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Joel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(Gospodin je Bog)</a:t>
            </a:r>
          </a:p>
        </p:txBody>
      </p:sp>
      <p:pic>
        <p:nvPicPr>
          <p:cNvPr id="14" name="Slika 14">
            <a:extLst>
              <a:ext uri="{FF2B5EF4-FFF2-40B4-BE49-F238E27FC236}">
                <a16:creationId xmlns:a16="http://schemas.microsoft.com/office/drawing/2014/main" xmlns="" id="{546F8008-587B-CF48-90EA-74E0809422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67" y="1690200"/>
            <a:ext cx="285750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3668232" y="365040"/>
            <a:ext cx="5945373" cy="9480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x-non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 što proroci pozivaju?</a:t>
            </a:r>
          </a:p>
        </p:txBody>
      </p:sp>
      <p:sp>
        <p:nvSpPr>
          <p:cNvPr id="278" name="TextShape 2"/>
          <p:cNvSpPr txBox="1"/>
          <p:nvPr/>
        </p:nvSpPr>
        <p:spPr>
          <a:xfrm>
            <a:off x="3733800" y="1524000"/>
            <a:ext cx="7622237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5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Bude </a:t>
            </a:r>
            <a:r>
              <a:rPr lang="x-none" sz="25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nadu</a:t>
            </a:r>
            <a:endParaRPr lang="x-none" sz="25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5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Potiču </a:t>
            </a:r>
            <a:r>
              <a:rPr lang="x-none" sz="25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obnovu narodne zajednice</a:t>
            </a:r>
            <a:endParaRPr lang="x-none" sz="25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5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Potiču na dovršenje započete izgradnje </a:t>
            </a:r>
            <a:r>
              <a:rPr lang="x-none" sz="2500" b="1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Hrama</a:t>
            </a:r>
            <a:endParaRPr lang="x-none" sz="25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hr-HR" sz="25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lang="x-none" sz="25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x-none" sz="2500" b="0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Hagaj</a:t>
            </a:r>
            <a:r>
              <a:rPr lang="x-none" sz="25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x-none" sz="2500" b="0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Zaharija</a:t>
            </a:r>
            <a:r>
              <a:rPr lang="x-none" sz="25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x-none" sz="25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5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Pozivaju narod na </a:t>
            </a:r>
            <a:r>
              <a:rPr lang="x-none" sz="2500" b="0" i="1" strike="noStrike" spc="-1" dirty="0">
                <a:solidFill>
                  <a:srgbClr val="052CD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pokoru, obraćenje</a:t>
            </a:r>
            <a:r>
              <a:rPr lang="x-none" sz="25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x-none" sz="2500" b="0" i="1" strike="noStrike" spc="-1" dirty="0">
                <a:solidFill>
                  <a:srgbClr val="052CD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post</a:t>
            </a:r>
            <a:r>
              <a:rPr lang="x-none" sz="25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i </a:t>
            </a:r>
            <a:r>
              <a:rPr lang="x-none" sz="2500" b="0" i="1" strike="noStrike" spc="-1" dirty="0">
                <a:solidFill>
                  <a:srgbClr val="052CD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molitvu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hr-HR" sz="25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lang="x-none" sz="25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x-none" sz="2500" b="0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Malahija</a:t>
            </a:r>
            <a:r>
              <a:rPr lang="x-none" sz="25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x-none" sz="2500" b="0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Joel</a:t>
            </a:r>
            <a:r>
              <a:rPr lang="x-none" sz="25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</a:p>
        </p:txBody>
      </p:sp>
      <p:pic>
        <p:nvPicPr>
          <p:cNvPr id="5122" name="Picture 2" descr="Slikovni rezultat za proroci pozivaju"/>
          <p:cNvPicPr>
            <a:picLocks noChangeAspect="1" noChangeArrowheads="1"/>
          </p:cNvPicPr>
          <p:nvPr/>
        </p:nvPicPr>
        <p:blipFill>
          <a:blip r:embed="rId2" cstate="print"/>
          <a:srcRect l="10621" r="8967"/>
          <a:stretch>
            <a:fillRect/>
          </a:stretch>
        </p:blipFill>
        <p:spPr bwMode="auto">
          <a:xfrm>
            <a:off x="462516" y="1313121"/>
            <a:ext cx="3124200" cy="477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838080" y="365040"/>
            <a:ext cx="7588222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x-non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 što proroci upozoravaju?</a:t>
            </a:r>
          </a:p>
        </p:txBody>
      </p:sp>
      <p:sp>
        <p:nvSpPr>
          <p:cNvPr id="280" name="TextShape 2"/>
          <p:cNvSpPr txBox="1"/>
          <p:nvPr/>
        </p:nvSpPr>
        <p:spPr>
          <a:xfrm>
            <a:off x="914400" y="2161954"/>
            <a:ext cx="8279235" cy="30036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Upozoravaju narod na opasnost </a:t>
            </a:r>
            <a:r>
              <a:rPr lang="x-none" sz="26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idolopoklonstva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i </a:t>
            </a:r>
            <a:r>
              <a:rPr lang="x-none" sz="26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razjedinjenost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</a:t>
            </a:r>
            <a:r>
              <a:rPr lang="x-none" sz="2600" b="0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Treći Izaija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lang="x-non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x-non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Prekoravaju narod, osobito svećenstvo, zbog </a:t>
            </a:r>
            <a:r>
              <a:rPr lang="x-none" sz="26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nepravde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koju čine i </a:t>
            </a:r>
            <a:r>
              <a:rPr lang="x-none" sz="26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nevjernosti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Bogu </a:t>
            </a:r>
            <a:endParaRPr lang="x-non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hr-HR" sz="2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x-none" sz="2600" b="0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Malahija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x-none" sz="2600" b="0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Joel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</a:p>
        </p:txBody>
      </p:sp>
      <p:pic>
        <p:nvPicPr>
          <p:cNvPr id="4098" name="Picture 2" descr="Slikovni rezultat za upozoren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3635" y="477123"/>
            <a:ext cx="2470264" cy="2426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1355650" y="365040"/>
            <a:ext cx="9897141" cy="10437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x-non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Što proroci naviještaju?</a:t>
            </a:r>
          </a:p>
        </p:txBody>
      </p:sp>
      <p:sp>
        <p:nvSpPr>
          <p:cNvPr id="282" name="TextShape 2"/>
          <p:cNvSpPr txBox="1"/>
          <p:nvPr/>
        </p:nvSpPr>
        <p:spPr>
          <a:xfrm>
            <a:off x="1355651" y="1600200"/>
            <a:ext cx="938855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Dolazak </a:t>
            </a:r>
            <a:r>
              <a:rPr lang="x-none" sz="2600" b="1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Dana Gospodnjeg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kada će Bog očistiti čovjeka od grijeha i ispuniti ga svojim</a:t>
            </a:r>
            <a:r>
              <a:rPr lang="hr-HR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hr-HR" sz="26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Du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hom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hr-HR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x-none" sz="2600" b="0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Malahija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x-none" sz="2600" b="0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Joel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x-none" sz="26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Radosnu vijest o </a:t>
            </a:r>
            <a:r>
              <a:rPr lang="x-none" sz="26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obnovi</a:t>
            </a:r>
            <a:r>
              <a:rPr lang="x-none" sz="2600" b="0" i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Božjeg naroda, o </a:t>
            </a:r>
            <a:r>
              <a:rPr lang="x-none" sz="26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novom 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Božjem narodu </a:t>
            </a:r>
            <a:r>
              <a:rPr lang="x-none" sz="26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 kojem će biti okupljeni svi narodi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najavljujući dolazak spasa u </a:t>
            </a:r>
            <a:r>
              <a:rPr lang="x-none" sz="26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Mesiji</a:t>
            </a:r>
            <a:endParaRPr lang="x-none" sz="26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hr-HR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x-none" sz="2600" b="0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Treći Izaija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x-none" sz="2600" b="0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Zaharija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2921000" y="533400"/>
            <a:ext cx="5384800" cy="53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x-none" sz="2600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Usmeno odgovori na pitanja</a:t>
            </a:r>
            <a:endParaRPr lang="x-none" sz="260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990600" y="1371601"/>
            <a:ext cx="8991600" cy="434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1.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Koje godine i koji perzijski kralj dopušta Izraelcima povratak u domovinu?</a:t>
            </a:r>
          </a:p>
          <a:p>
            <a:pPr marL="108000">
              <a:spcBef>
                <a:spcPts val="1134"/>
              </a:spcBef>
              <a:buClr>
                <a:srgbClr val="000000"/>
              </a:buClr>
              <a:buSzPct val="45000"/>
            </a:pPr>
            <a:r>
              <a:rPr lang="hr-HR" sz="26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lang="x-none" sz="26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538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., </a:t>
            </a:r>
            <a:r>
              <a:rPr lang="x-none" sz="2600" b="0" i="1" strike="noStrike" spc="-1" dirty="0" smtClean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Kir</a:t>
            </a:r>
            <a:endParaRPr lang="x-none" sz="26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Tko preuzima vodstvo naroda nakon povratka u domovinu?</a:t>
            </a:r>
          </a:p>
          <a:p>
            <a:pPr marL="108000">
              <a:spcBef>
                <a:spcPts val="1134"/>
              </a:spcBef>
              <a:buClr>
                <a:srgbClr val="000000"/>
              </a:buClr>
              <a:buSzPct val="45000"/>
            </a:pPr>
            <a:r>
              <a:rPr lang="hr-HR" sz="26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lang="x-none" sz="26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Svećenici</a:t>
            </a:r>
            <a:endParaRPr lang="x-none" sz="26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Koje godine je dovršena gradnja Hrama?</a:t>
            </a:r>
          </a:p>
          <a:p>
            <a:pPr marL="108000">
              <a:spcBef>
                <a:spcPts val="1134"/>
              </a:spcBef>
              <a:buClr>
                <a:srgbClr val="000000"/>
              </a:buClr>
              <a:buSzPct val="45000"/>
            </a:pPr>
            <a:r>
              <a:rPr lang="hr-HR" sz="26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lang="x-none" sz="26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515</a:t>
            </a:r>
            <a:r>
              <a:rPr lang="x-none" sz="26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x-none" sz="26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050" name="Picture 2" descr="Slikovni rezultat za kv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8519" y="762000"/>
            <a:ext cx="1803738" cy="1870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990600" y="914400"/>
            <a:ext cx="10363200" cy="428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4.</a:t>
            </a:r>
            <a:r>
              <a:rPr lang="x-none" sz="2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Što Židovi grade u dijaspori?</a:t>
            </a:r>
          </a:p>
          <a:p>
            <a:pPr marL="108000">
              <a:spcBef>
                <a:spcPts val="1134"/>
              </a:spcBef>
              <a:buClr>
                <a:srgbClr val="000000"/>
              </a:buClr>
              <a:buSzPct val="45000"/>
            </a:pPr>
            <a:r>
              <a:rPr lang="hr-HR" sz="2600" i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lang="x-none" sz="2600" i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Sinagoge</a:t>
            </a:r>
            <a:endParaRPr lang="x-none" sz="26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5.</a:t>
            </a:r>
            <a:r>
              <a:rPr lang="x-none" sz="2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Navedi imena proroka koji djeluju u vrijeme obnove domovine?</a:t>
            </a:r>
          </a:p>
          <a:p>
            <a:pPr marL="108000">
              <a:spcBef>
                <a:spcPts val="1134"/>
              </a:spcBef>
              <a:buClr>
                <a:srgbClr val="000000"/>
              </a:buClr>
              <a:buSzPct val="45000"/>
            </a:pPr>
            <a:r>
              <a:rPr lang="hr-HR" sz="2600" i="1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lang="x-none" sz="2600" i="1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Treći Izaija, Hagaj, Zaharija, Malahija i </a:t>
            </a:r>
            <a:r>
              <a:rPr lang="x-none" sz="2600" i="1" spc="-1" dirty="0" smtClean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Joel</a:t>
            </a:r>
            <a:endParaRPr lang="hr-HR" sz="2600" i="1" spc="-1" dirty="0" smtClean="0">
              <a:solidFill>
                <a:srgbClr val="A8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08000">
              <a:spcBef>
                <a:spcPts val="1134"/>
              </a:spcBef>
              <a:buClr>
                <a:srgbClr val="000000"/>
              </a:buClr>
              <a:buSzPct val="45000"/>
            </a:pPr>
            <a:endParaRPr lang="x-none" sz="26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6.</a:t>
            </a:r>
            <a:r>
              <a:rPr lang="x-none" sz="2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Koja je uloga i poslanje navedenih proroka?</a:t>
            </a:r>
          </a:p>
          <a:p>
            <a:pPr marL="108000">
              <a:spcBef>
                <a:spcPts val="1134"/>
              </a:spcBef>
              <a:buClr>
                <a:srgbClr val="000000"/>
              </a:buClr>
              <a:buSzPct val="45000"/>
            </a:pPr>
            <a:r>
              <a:rPr lang="hr-HR" sz="2600" i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lang="x-none" sz="2600" i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Opominju narod na vjernost Bogu i potiču obnovu Hrama</a:t>
            </a:r>
            <a:endParaRPr lang="x-none" sz="26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08000">
              <a:spcBef>
                <a:spcPts val="1134"/>
              </a:spcBef>
              <a:buClr>
                <a:srgbClr val="000000"/>
              </a:buClr>
              <a:buSzPct val="45000"/>
            </a:pPr>
            <a:r>
              <a:rPr lang="hr-HR" sz="2600" i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lang="x-none" sz="2600" i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Naviještaju Dan Gospodnji</a:t>
            </a:r>
            <a:endParaRPr lang="x-none" sz="26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863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762000" y="1213885"/>
            <a:ext cx="9011093" cy="44833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Perzijski kralj </a:t>
            </a:r>
            <a:r>
              <a:rPr lang="x-none" sz="2600" b="1" i="1" strike="noStrike" spc="-1" dirty="0">
                <a:solidFill>
                  <a:srgbClr val="052CD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Kir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x-none" sz="2600" b="0" i="1" strike="noStrike" spc="-1" dirty="0">
                <a:solidFill>
                  <a:srgbClr val="052CD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538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god. dopušta Židovima</a:t>
            </a:r>
            <a:r>
              <a:rPr lang="x-none" sz="26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povr</a:t>
            </a:r>
            <a:r>
              <a:rPr lang="hr-HR" sz="26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r>
              <a:rPr lang="x-none" sz="26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tak u domovinu i izgradnju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x-none" sz="26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Hrama 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 Jeruzalemu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endParaRPr lang="x-none" sz="26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Proroci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</a:t>
            </a:r>
            <a:r>
              <a:rPr lang="hr-HR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Treći Izaija, Hagaj, Zaharija, Malahija i Joel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hr-HR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Opominju narod na vjernost Bogu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hr-HR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Potiču obnovu Hrama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hr-HR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Naviještaju Dan Gospodnji</a:t>
            </a:r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 l="21164" r="21693"/>
          <a:stretch>
            <a:fillRect/>
          </a:stretch>
        </p:blipFill>
        <p:spPr bwMode="auto">
          <a:xfrm>
            <a:off x="9842205" y="676978"/>
            <a:ext cx="2057400" cy="2392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lika 256"/>
          <p:cNvPicPr/>
          <p:nvPr/>
        </p:nvPicPr>
        <p:blipFill>
          <a:blip r:embed="rId2" cstate="print"/>
          <a:stretch/>
        </p:blipFill>
        <p:spPr>
          <a:xfrm>
            <a:off x="0" y="-22746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56" name="TextShape 1"/>
          <p:cNvSpPr txBox="1"/>
          <p:nvPr/>
        </p:nvSpPr>
        <p:spPr>
          <a:xfrm>
            <a:off x="990600" y="2438399"/>
            <a:ext cx="10379653" cy="24384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108000">
              <a:spcBef>
                <a:spcPts val="850"/>
              </a:spcBef>
              <a:buClr>
                <a:srgbClr val="000000"/>
              </a:buClr>
              <a:buSzPct val="45000"/>
            </a:pPr>
            <a:r>
              <a:rPr lang="x-none" sz="2800" b="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Ne, ne drijema i ne spava on, čuvar Izraelov.</a:t>
            </a:r>
            <a:endParaRPr lang="x-none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00">
              <a:spcBef>
                <a:spcPts val="850"/>
              </a:spcBef>
              <a:buClr>
                <a:srgbClr val="000000"/>
              </a:buClr>
              <a:buSzPct val="45000"/>
            </a:pPr>
            <a:r>
              <a:rPr lang="x-none" sz="2800" b="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Jahve je čuvar tvoj,</a:t>
            </a:r>
            <a:endParaRPr lang="x-none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00">
              <a:spcBef>
                <a:spcPts val="850"/>
              </a:spcBef>
              <a:buClr>
                <a:srgbClr val="000000"/>
              </a:buClr>
              <a:buSzPct val="45000"/>
            </a:pPr>
            <a:r>
              <a:rPr lang="x-none" sz="2800" b="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Jahve je zasjen tvoj s desne tvoje!</a:t>
            </a:r>
            <a:endParaRPr lang="x-none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00">
              <a:spcBef>
                <a:spcPts val="850"/>
              </a:spcBef>
              <a:buClr>
                <a:srgbClr val="000000"/>
              </a:buClr>
              <a:buSzPct val="45000"/>
            </a:pPr>
            <a:r>
              <a:rPr lang="x-none" sz="2800" b="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Neće ti sunce nauditi danju ni mjesec noću.</a:t>
            </a:r>
            <a:endParaRPr lang="x-none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00">
              <a:spcBef>
                <a:spcPts val="850"/>
              </a:spcBef>
              <a:buClr>
                <a:srgbClr val="000000"/>
              </a:buClr>
              <a:buSzPct val="45000"/>
            </a:pPr>
            <a:r>
              <a:rPr lang="x-none" sz="2800" b="1" i="1" u="sng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Svi: K brdima oči svoje uzdižem: Odakle će mi doći pomoć?</a:t>
            </a:r>
            <a:endParaRPr lang="x-none" sz="2800" b="0" u="sng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x-non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x-non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lika 258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58" name="TextShape 1"/>
          <p:cNvSpPr txBox="1"/>
          <p:nvPr/>
        </p:nvSpPr>
        <p:spPr>
          <a:xfrm>
            <a:off x="685800" y="3810000"/>
            <a:ext cx="10972440" cy="2133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x-non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00" algn="just">
              <a:spcBef>
                <a:spcPts val="850"/>
              </a:spcBef>
              <a:buClr>
                <a:srgbClr val="000000"/>
              </a:buClr>
              <a:buSzPct val="45000"/>
            </a:pPr>
            <a:r>
              <a:rPr lang="x-none" sz="2800" b="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Čuvao te Jahve od zla svakoga, čuvao dušu tvoju!</a:t>
            </a:r>
            <a:endParaRPr lang="x-none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00" algn="just">
              <a:spcBef>
                <a:spcPts val="850"/>
              </a:spcBef>
              <a:buClr>
                <a:srgbClr val="000000"/>
              </a:buClr>
              <a:buSzPct val="45000"/>
            </a:pPr>
            <a:r>
              <a:rPr lang="x-none" sz="2800" b="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Čuvao Jahve tvoj izlazak i povratak odsada dovijeka.</a:t>
            </a:r>
            <a:endParaRPr lang="x-none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00" algn="just">
              <a:spcBef>
                <a:spcPts val="850"/>
              </a:spcBef>
              <a:buClr>
                <a:srgbClr val="000000"/>
              </a:buClr>
              <a:buSzPct val="45000"/>
            </a:pPr>
            <a:r>
              <a:rPr lang="x-none" sz="2800" b="1" i="1" u="sng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Svi: K brdima oči svoje uzdižem: Odakle će mi doći pomoć?</a:t>
            </a:r>
            <a:endParaRPr lang="x-none" sz="2800" b="0" u="sng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lika 259"/>
          <p:cNvPicPr/>
          <p:nvPr/>
        </p:nvPicPr>
        <p:blipFill>
          <a:blip r:embed="rId2" cstate="print"/>
          <a:stretch/>
        </p:blipFill>
        <p:spPr>
          <a:xfrm>
            <a:off x="709083" y="116417"/>
            <a:ext cx="10477500" cy="66675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994833" y="952500"/>
            <a:ext cx="10149417" cy="11324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x-none" sz="4000" b="1" i="1" strike="noStrike" spc="-1">
                <a:solidFill>
                  <a:srgbClr val="2B2BD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Glasnici nade i izbavljenja </a:t>
            </a:r>
            <a:endParaRPr lang="x-none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xmlns="" id="{DDCFA560-3ABA-3B4E-A6E5-EEEEEFA5D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28" y="2429124"/>
            <a:ext cx="2592672" cy="3535590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EDC73581-C3E8-FC4C-B0D6-E231B6355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53" y="2429124"/>
            <a:ext cx="2629430" cy="3545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838080" y="365040"/>
            <a:ext cx="10515240" cy="9578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x-none" sz="3200" b="1" i="1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Perzijsko carstvo</a:t>
            </a:r>
          </a:p>
        </p:txBody>
      </p:sp>
      <p:sp>
        <p:nvSpPr>
          <p:cNvPr id="263" name="TextShape 2"/>
          <p:cNvSpPr txBox="1"/>
          <p:nvPr/>
        </p:nvSpPr>
        <p:spPr>
          <a:xfrm>
            <a:off x="990600" y="1497197"/>
            <a:ext cx="10248360" cy="7514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Perzijski kralj </a:t>
            </a:r>
            <a:r>
              <a:rPr lang="x-none" sz="2800" b="1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Kir</a:t>
            </a:r>
            <a:r>
              <a:rPr lang="x-none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x-none" sz="2800" b="1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539</a:t>
            </a:r>
            <a:r>
              <a:rPr lang="x-none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god. pr. Kr. osvojio je Babilonsko kraljevstvo</a:t>
            </a:r>
          </a:p>
        </p:txBody>
      </p:sp>
      <p:pic>
        <p:nvPicPr>
          <p:cNvPr id="264" name="Slika 263"/>
          <p:cNvPicPr/>
          <p:nvPr/>
        </p:nvPicPr>
        <p:blipFill>
          <a:blip r:embed="rId2" cstate="print"/>
          <a:stretch/>
        </p:blipFill>
        <p:spPr>
          <a:xfrm>
            <a:off x="1425251" y="2379677"/>
            <a:ext cx="9144720" cy="402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838080" y="592666"/>
            <a:ext cx="10515240" cy="5926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x-none" sz="3200" b="0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Povratak u domovinu</a:t>
            </a:r>
          </a:p>
        </p:txBody>
      </p:sp>
      <p:sp>
        <p:nvSpPr>
          <p:cNvPr id="266" name="TextShape 2"/>
          <p:cNvSpPr txBox="1"/>
          <p:nvPr/>
        </p:nvSpPr>
        <p:spPr>
          <a:xfrm>
            <a:off x="838080" y="1604520"/>
            <a:ext cx="685812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Perzijski kralj </a:t>
            </a:r>
            <a:r>
              <a:rPr lang="x-none" sz="2600" b="1" i="1" strike="noStrike" spc="-1" dirty="0">
                <a:solidFill>
                  <a:srgbClr val="A8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Kir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x-none" sz="2600" b="1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ediktom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x-none" sz="26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538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.: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x-none" sz="26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dopušta Židovima </a:t>
            </a:r>
            <a:r>
              <a:rPr lang="x-none" sz="2600" b="0" i="1" strike="noStrike" spc="-1" dirty="0">
                <a:solidFill>
                  <a:srgbClr val="052CD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povratak u domovinu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dopušta ponovnu izgradnju </a:t>
            </a:r>
            <a:r>
              <a:rPr lang="x-none" sz="2600" b="0" i="1" strike="noStrike" spc="-1" dirty="0">
                <a:solidFill>
                  <a:srgbClr val="052CD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Hrama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u Jeruzalemu</a:t>
            </a:r>
          </a:p>
        </p:txBody>
      </p:sp>
      <p:pic>
        <p:nvPicPr>
          <p:cNvPr id="267" name="Slika 266"/>
          <p:cNvPicPr/>
          <p:nvPr/>
        </p:nvPicPr>
        <p:blipFill>
          <a:blip r:embed="rId2" cstate="print"/>
          <a:stretch/>
        </p:blipFill>
        <p:spPr>
          <a:xfrm>
            <a:off x="7924800" y="1604520"/>
            <a:ext cx="33145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838080" y="592667"/>
            <a:ext cx="10515240" cy="7789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x-none" sz="32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Židovska dijaspora</a:t>
            </a:r>
          </a:p>
        </p:txBody>
      </p:sp>
      <p:sp>
        <p:nvSpPr>
          <p:cNvPr id="269" name="TextShape 2"/>
          <p:cNvSpPr txBox="1"/>
          <p:nvPr/>
        </p:nvSpPr>
        <p:spPr>
          <a:xfrm>
            <a:off x="821020" y="1524000"/>
            <a:ext cx="6096120" cy="45340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Mnogi Židovi ostaju u Babiloniji ili odlaze u druge dijelove Perzijskog </a:t>
            </a:r>
            <a:r>
              <a:rPr lang="x-none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carstva</a:t>
            </a:r>
            <a:endParaRPr lang="hr-HR" sz="2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endParaRPr lang="x-none" sz="24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Stvaraju židovs</a:t>
            </a:r>
            <a:r>
              <a:rPr lang="hr-HR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ke</a:t>
            </a:r>
            <a:r>
              <a:rPr lang="hr-HR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x-none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zajednice koje su kao manjina raspršene u različitim zemljama 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x-none" sz="2600" b="1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dijaspora</a:t>
            </a:r>
            <a:r>
              <a:rPr lang="x-none" sz="26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lang="x-none" sz="26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600" b="1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sinagoge</a:t>
            </a:r>
            <a:endParaRPr lang="x-none" sz="26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70" name="Slika 269"/>
          <p:cNvPicPr/>
          <p:nvPr/>
        </p:nvPicPr>
        <p:blipFill>
          <a:blip r:embed="rId2" cstate="print"/>
          <a:stretch/>
        </p:blipFill>
        <p:spPr>
          <a:xfrm>
            <a:off x="7086600" y="1676400"/>
            <a:ext cx="44935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609480" y="621578"/>
            <a:ext cx="10743840" cy="10686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hr-HR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vodeću </a:t>
            </a:r>
            <a:r>
              <a:rPr lang="hr-HR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ulogu u narodu imaju svećenici</a:t>
            </a:r>
            <a:endParaRPr lang="hr-HR" sz="24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hr-HR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</a:t>
            </a:r>
            <a:r>
              <a:rPr lang="x-none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kralj više nije potomak iz Davidove loze</a:t>
            </a:r>
          </a:p>
        </p:txBody>
      </p:sp>
      <p:sp>
        <p:nvSpPr>
          <p:cNvPr id="272" name="TextShape 2"/>
          <p:cNvSpPr txBox="1"/>
          <p:nvPr/>
        </p:nvSpPr>
        <p:spPr>
          <a:xfrm>
            <a:off x="609480" y="1828080"/>
            <a:ext cx="5354280" cy="275450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x-none" sz="2600" b="1" i="1" strike="noStrike" spc="-1" dirty="0">
                <a:solidFill>
                  <a:srgbClr val="2B2BD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Poteškoće</a:t>
            </a:r>
            <a:r>
              <a:rPr lang="x-none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</a:t>
            </a:r>
            <a:endParaRPr lang="x-non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Narod je raspršen</a:t>
            </a:r>
            <a:endParaRPr lang="x-non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Mnogi se miješaju sa </a:t>
            </a:r>
            <a:r>
              <a:rPr lang="x-none" sz="2400" b="0" i="1" strike="noStrike" spc="-1" dirty="0">
                <a:solidFill>
                  <a:srgbClr val="2B2BD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Samarijancima</a:t>
            </a:r>
            <a:endParaRPr lang="x-non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Nepovjerenje i mržnja prema strancima</a:t>
            </a:r>
            <a:endParaRPr lang="x-non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Opasnost od idolopoklonstva</a:t>
            </a:r>
            <a:endParaRPr lang="x-non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x-non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3" name="TextShape 3"/>
          <p:cNvSpPr txBox="1"/>
          <p:nvPr/>
        </p:nvSpPr>
        <p:spPr>
          <a:xfrm>
            <a:off x="609479" y="4582582"/>
            <a:ext cx="5770055" cy="13610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x-non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1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515</a:t>
            </a:r>
            <a:r>
              <a:rPr lang="x-none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Hram izgrađen za </a:t>
            </a:r>
            <a:r>
              <a:rPr lang="x-none" sz="24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Jošue</a:t>
            </a:r>
            <a:r>
              <a:rPr lang="x-none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i </a:t>
            </a:r>
            <a:r>
              <a:rPr lang="x-none" sz="24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Zerubabela</a:t>
            </a:r>
            <a:endParaRPr lang="x-non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74" name="Slika 273"/>
          <p:cNvPicPr/>
          <p:nvPr/>
        </p:nvPicPr>
        <p:blipFill>
          <a:blip r:embed="rId2" cstate="print"/>
          <a:stretch/>
        </p:blipFill>
        <p:spPr>
          <a:xfrm>
            <a:off x="6506766" y="2187913"/>
            <a:ext cx="5354280" cy="352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</p:bld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517</Words>
  <Application>Microsoft Office PowerPoint</Application>
  <PresentationFormat>Široki zaslon</PresentationFormat>
  <Paragraphs>83</Paragraphs>
  <Slides>16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Arial</vt:lpstr>
      <vt:lpstr>Calibri</vt:lpstr>
      <vt:lpstr>DejaVu Sans</vt:lpstr>
      <vt:lpstr>Times New Roman</vt:lpstr>
      <vt:lpstr>Tw Cen MT</vt:lpstr>
      <vt:lpstr>Wingdings</vt:lpstr>
      <vt:lpstr>Kapljica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Zašto se katolici zauzimaju za život od začeća? Zdravorazumski, vjernički i pravni razlozi</dc:title>
  <dc:subject/>
  <dc:creator>Petar</dc:creator>
  <dc:description/>
  <cp:lastModifiedBy>Windows korisnik</cp:lastModifiedBy>
  <cp:revision>208</cp:revision>
  <cp:lastPrinted>2017-03-07T07:02:25Z</cp:lastPrinted>
  <dcterms:created xsi:type="dcterms:W3CDTF">2017-03-04T23:07:51Z</dcterms:created>
  <dcterms:modified xsi:type="dcterms:W3CDTF">2018-02-13T09:05:07Z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24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