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3" autoAdjust="0"/>
    <p:restoredTop sz="90929"/>
  </p:normalViewPr>
  <p:slideViewPr>
    <p:cSldViewPr>
      <p:cViewPr varScale="1">
        <p:scale>
          <a:sx n="74" d="100"/>
          <a:sy n="74" d="100"/>
        </p:scale>
        <p:origin x="-1277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A1298-C4D2-48BE-A0FD-926A4FB6B8C0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3100255256"/>
      </p:ext>
    </p:extLst>
  </p:cSld>
  <p:clrMapOvr>
    <a:masterClrMapping/>
  </p:clrMapOvr>
  <p:transition spd="slow" advClick="0" advTm="15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149AB-CF9C-46F5-AD98-86230218A1B5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2020472684"/>
      </p:ext>
    </p:extLst>
  </p:cSld>
  <p:clrMapOvr>
    <a:masterClrMapping/>
  </p:clrMapOvr>
  <p:transition spd="slow" advClick="0" advTm="15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C7DF-7488-42B9-B27C-EAF2F4B44C4E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2601143002"/>
      </p:ext>
    </p:extLst>
  </p:cSld>
  <p:clrMapOvr>
    <a:masterClrMapping/>
  </p:clrMapOvr>
  <p:transition spd="slow" advClick="0" advTm="15000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slov, isječak crteža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za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E119F-8DFB-4F4E-81FC-DAC4E8FDCF01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1461077010"/>
      </p:ext>
    </p:extLst>
  </p:cSld>
  <p:clrMapOvr>
    <a:masterClrMapping/>
  </p:clrMapOvr>
  <p:transition spd="slow" advClick="0" advTm="15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74C87-B26C-4BEB-839C-68112C24DEF7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530373423"/>
      </p:ext>
    </p:extLst>
  </p:cSld>
  <p:clrMapOvr>
    <a:masterClrMapping/>
  </p:clrMapOvr>
  <p:transition spd="slow" advClick="0" advTm="15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D8F4-F7CB-491E-8213-4BBB333B30C7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1661712743"/>
      </p:ext>
    </p:extLst>
  </p:cSld>
  <p:clrMapOvr>
    <a:masterClrMapping/>
  </p:clrMapOvr>
  <p:transition spd="slow" advClick="0" advTm="15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DD438-8F9D-4C07-9737-8B5981067AEB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239868067"/>
      </p:ext>
    </p:extLst>
  </p:cSld>
  <p:clrMapOvr>
    <a:masterClrMapping/>
  </p:clrMapOvr>
  <p:transition spd="slow" advClick="0" advTm="15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81E96-272F-4FAD-AED9-DD24A7325EC4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3707273004"/>
      </p:ext>
    </p:extLst>
  </p:cSld>
  <p:clrMapOvr>
    <a:masterClrMapping/>
  </p:clrMapOvr>
  <p:transition spd="slow" advClick="0" advTm="15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CD3C0-66B3-45A1-A56E-643FC6D1F3F9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3927983801"/>
      </p:ext>
    </p:extLst>
  </p:cSld>
  <p:clrMapOvr>
    <a:masterClrMapping/>
  </p:clrMapOvr>
  <p:transition spd="slow" advClick="0" advTm="15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AEA4-497B-49F7-960E-52F68D87CC8A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3219199761"/>
      </p:ext>
    </p:extLst>
  </p:cSld>
  <p:clrMapOvr>
    <a:masterClrMapping/>
  </p:clrMapOvr>
  <p:transition spd="slow" advClick="0" advTm="15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CA90-CABE-49D6-B989-D87507E617AC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2348596484"/>
      </p:ext>
    </p:extLst>
  </p:cSld>
  <p:clrMapOvr>
    <a:masterClrMapping/>
  </p:clrMapOvr>
  <p:transition spd="slow" advClick="0" advTm="15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F1815-4CBE-4B8B-876F-E0B9F82957BF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  <p:extLst>
      <p:ext uri="{BB962C8B-B14F-4D97-AF65-F5344CB8AC3E}">
        <p14:creationId xmlns:p14="http://schemas.microsoft.com/office/powerpoint/2010/main" val="2296467972"/>
      </p:ext>
    </p:extLst>
  </p:cSld>
  <p:clrMapOvr>
    <a:masterClrMapping/>
  </p:clrMapOvr>
  <p:transition spd="slow" advClick="0" advTm="15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r-Latn-RS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r-Latn-RS" smtClean="0"/>
              <a:t>Fare clic per modificare gli stili del testo dello schema</a:t>
            </a:r>
          </a:p>
          <a:p>
            <a:pPr lvl="1"/>
            <a:r>
              <a:rPr lang="it-IT" altLang="sr-Latn-RS" smtClean="0"/>
              <a:t>Secondo livello</a:t>
            </a:r>
          </a:p>
          <a:p>
            <a:pPr lvl="2"/>
            <a:r>
              <a:rPr lang="it-IT" altLang="sr-Latn-RS" smtClean="0"/>
              <a:t>Terzo livello</a:t>
            </a:r>
          </a:p>
          <a:p>
            <a:pPr lvl="3"/>
            <a:r>
              <a:rPr lang="it-IT" altLang="sr-Latn-RS" smtClean="0"/>
              <a:t>Quarto livello</a:t>
            </a:r>
          </a:p>
          <a:p>
            <a:pPr lvl="4"/>
            <a:r>
              <a:rPr lang="it-IT" altLang="sr-Latn-R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endParaRPr lang="it-IT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EAF42CE5-19CD-4DBF-A529-B5548646BC86}" type="slidenum">
              <a:rPr lang="it-IT" altLang="sr-Latn-RS"/>
              <a:pPr>
                <a:defRPr/>
              </a:pPr>
              <a:t>‹#›</a:t>
            </a:fld>
            <a:endParaRPr lang="it-IT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15000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ustedhalo.com/blogs" TargetMode="External"/><Relationship Id="rId2" Type="http://schemas.openxmlformats.org/officeDocument/2006/relationships/hyperlink" Target="http://www.nadbiskupija-split.com/katehetski%20slike%20preuzete%20sa%20graficapastorasle.it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IBM-NOTEBOOK\My%20Documents\My%20Music\ja_se_kajem.mid" TargetMode="Externa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547664" y="1196752"/>
            <a:ext cx="81906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3200" i="0" spc="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KRIŽNI PUT</a:t>
            </a:r>
            <a:br>
              <a:rPr lang="hr-HR" altLang="sr-Latn-RS" sz="3200" i="0" spc="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hr-HR" altLang="sr-Latn-RS" i="0" spc="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prema tekstu:Križni put djece</a:t>
            </a:r>
            <a:br>
              <a:rPr lang="hr-HR" altLang="sr-Latn-RS" i="0" spc="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endParaRPr lang="hr-HR" sz="3200" i="0" spc="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2312454" cy="1965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212976"/>
            <a:ext cx="2592288" cy="2203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448" y="2924944"/>
            <a:ext cx="2448272" cy="2081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771800" y="699592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 PADA TREĆI PUT POD KRIŽEM </a:t>
            </a:r>
            <a:endParaRPr lang="hr-HR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628800"/>
            <a:ext cx="3896904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323528" y="5085184"/>
            <a:ext cx="8643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>
                <a:solidFill>
                  <a:schemeClr val="bg1"/>
                </a:solidFill>
              </a:rPr>
              <a:t>Mnogi bi rekli da si slabić, a ti si iscrpljen, zapravo si i ovdje dijete koje se brzo umara, ali uporno dijete koje želi izvršiti ono što mu je povjereno. Iako ti je tijelo slabo, volja ti je jaka.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99592" y="548680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ISUSA SVLAČE</a:t>
            </a:r>
            <a: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endParaRPr lang="hr-HR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84784"/>
            <a:ext cx="3832820" cy="3257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395536" y="515719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>
                <a:solidFill>
                  <a:schemeClr val="bg1"/>
                </a:solidFill>
              </a:rPr>
              <a:t>Kako su te osramotili. Svukli su ti odijelo. Pred svima si gol. Zar nemaju dušu i samilost prema tebi. </a:t>
            </a:r>
          </a:p>
        </p:txBody>
      </p:sp>
    </p:spTree>
  </p:cSld>
  <p:clrMapOvr>
    <a:masterClrMapping/>
  </p:clrMapOvr>
  <p:transition spd="slow" advClick="0" advTm="15000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095897" y="620688"/>
            <a:ext cx="4754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ISUSA PRIBIJAJU NA KRIŽ </a:t>
            </a:r>
            <a:endParaRPr lang="hr-HR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96752"/>
            <a:ext cx="3917535" cy="3329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323525" y="4941168"/>
            <a:ext cx="85271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 smtClean="0">
                <a:solidFill>
                  <a:schemeClr val="bg1"/>
                </a:solidFill>
              </a:rPr>
              <a:t>Pribijen </a:t>
            </a:r>
            <a:r>
              <a:rPr lang="hr-HR" i="0" dirty="0">
                <a:solidFill>
                  <a:schemeClr val="bg1"/>
                </a:solidFill>
              </a:rPr>
              <a:t>na križ! Ti si u onom dječaku, kojega je pijani vozač pogazio autom i sada je nepokretan u kolicima. Ti si u onoj djevojčici koju su oteli od roditelja i prodali.</a:t>
            </a:r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55576" y="620688"/>
            <a:ext cx="4060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 UMIRE NA KRIŽU </a:t>
            </a:r>
            <a:endParaRPr lang="hr-HR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340768"/>
            <a:ext cx="3976836" cy="3380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721916" y="4941168"/>
            <a:ext cx="8046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>
                <a:solidFill>
                  <a:schemeClr val="bg1"/>
                </a:solidFill>
              </a:rPr>
              <a:t>Strašno se bojim smrti. I kad sanjam o smrti sav se oznojim, a jednom ću morat umrijeti. Pod tvojim je križem Marija tvoja </a:t>
            </a:r>
            <a:r>
              <a:rPr lang="hr-HR" i="0" dirty="0" smtClean="0">
                <a:solidFill>
                  <a:schemeClr val="bg1"/>
                </a:solidFill>
              </a:rPr>
              <a:t>mama učini Isuse da bude i sa mnom u trenutku moje smrti.</a:t>
            </a:r>
            <a:endParaRPr lang="hr-HR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5000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62068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ISUSA SKIDAJU S KRIŽA </a:t>
            </a:r>
            <a: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endParaRPr lang="hr-HR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3904828" cy="3319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628303" y="4941168"/>
            <a:ext cx="76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 smtClean="0">
                <a:solidFill>
                  <a:schemeClr val="bg1"/>
                </a:solidFill>
              </a:rPr>
              <a:t>S </a:t>
            </a:r>
            <a:r>
              <a:rPr lang="hr-HR" i="0" dirty="0">
                <a:solidFill>
                  <a:schemeClr val="bg1"/>
                </a:solidFill>
              </a:rPr>
              <a:t>križa su Te skinuli u krilo tvoje majke! Ona </a:t>
            </a:r>
            <a:r>
              <a:rPr lang="hr-HR" i="0" dirty="0" smtClean="0">
                <a:solidFill>
                  <a:schemeClr val="bg1"/>
                </a:solidFill>
              </a:rPr>
              <a:t>plače</a:t>
            </a:r>
            <a:r>
              <a:rPr lang="hr-HR" i="0" dirty="0">
                <a:solidFill>
                  <a:schemeClr val="bg1"/>
                </a:solidFill>
              </a:rPr>
              <a:t>! Vidio sam puno roditelja koji </a:t>
            </a:r>
            <a:r>
              <a:rPr lang="hr-HR" i="0" dirty="0" smtClean="0">
                <a:solidFill>
                  <a:schemeClr val="bg1"/>
                </a:solidFill>
              </a:rPr>
              <a:t>plaču </a:t>
            </a:r>
            <a:r>
              <a:rPr lang="hr-HR" i="0" dirty="0">
                <a:solidFill>
                  <a:schemeClr val="bg1"/>
                </a:solidFill>
              </a:rPr>
              <a:t>za svojom djecom. Vidio sam i svoje roditelje kako </a:t>
            </a:r>
            <a:r>
              <a:rPr lang="hr-HR" i="0" dirty="0" smtClean="0">
                <a:solidFill>
                  <a:schemeClr val="bg1"/>
                </a:solidFill>
              </a:rPr>
              <a:t>plaču </a:t>
            </a:r>
            <a:r>
              <a:rPr lang="hr-HR" i="0" dirty="0">
                <a:solidFill>
                  <a:schemeClr val="bg1"/>
                </a:solidFill>
              </a:rPr>
              <a:t>radi mene.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4648200" y="1676400"/>
            <a:ext cx="3886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sr-Latn-RS" sz="2400" b="0" i="0">
                <a:cs typeface="Times New Roman" charset="0"/>
              </a:rPr>
              <a:t> </a:t>
            </a:r>
            <a:endParaRPr lang="it-IT" altLang="sr-Latn-RS" sz="2000" b="0" i="0"/>
          </a:p>
        </p:txBody>
      </p:sp>
      <p:sp>
        <p:nvSpPr>
          <p:cNvPr id="2" name="Pravokutnik 1"/>
          <p:cNvSpPr/>
          <p:nvPr/>
        </p:nvSpPr>
        <p:spPr>
          <a:xfrm>
            <a:off x="4429944" y="620688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ISUSA POLAŽU U GROB</a:t>
            </a:r>
            <a:b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endParaRPr lang="hr-HR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2861754" y="6279476"/>
            <a:ext cx="5951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0" i="0">
                <a:solidFill>
                  <a:schemeClr val="bg1"/>
                </a:solidFill>
                <a:hlinkClick r:id="rId2"/>
              </a:rPr>
              <a:t>http://vjeronaucni-portal.com </a:t>
            </a:r>
            <a:r>
              <a:rPr lang="hr-HR" sz="1400" b="0" i="0" dirty="0" smtClean="0">
                <a:solidFill>
                  <a:schemeClr val="bg1"/>
                </a:solidFill>
                <a:hlinkClick r:id="rId2"/>
              </a:rPr>
              <a:t>slike preuzete sa </a:t>
            </a:r>
            <a:r>
              <a:rPr lang="hr-HR" sz="1400" b="0" i="0" u="sng" dirty="0" err="1" smtClean="0">
                <a:hlinkClick r:id="rId3"/>
              </a:rPr>
              <a:t>bustedhalo.com</a:t>
            </a:r>
            <a:r>
              <a:rPr lang="hr-HR" sz="1400" b="0" i="0" u="sng" dirty="0" smtClean="0">
                <a:hlinkClick r:id="rId3"/>
              </a:rPr>
              <a:t>/</a:t>
            </a:r>
            <a:r>
              <a:rPr lang="hr-HR" sz="1400" b="0" i="0" u="sng" dirty="0" err="1" smtClean="0">
                <a:hlinkClick r:id="rId3"/>
              </a:rPr>
              <a:t>blogs</a:t>
            </a:r>
            <a:r>
              <a:rPr lang="hr-HR" sz="1400" b="0" i="0" dirty="0" smtClean="0">
                <a:solidFill>
                  <a:schemeClr val="bg1"/>
                </a:solidFill>
              </a:rPr>
              <a:t> </a:t>
            </a:r>
            <a:endParaRPr lang="hr-HR" sz="1400" b="0" i="0" dirty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64" y="1196752"/>
            <a:ext cx="3904828" cy="3319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ravokutnik 5"/>
          <p:cNvSpPr/>
          <p:nvPr/>
        </p:nvSpPr>
        <p:spPr>
          <a:xfrm>
            <a:off x="483530" y="4895671"/>
            <a:ext cx="83293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>
                <a:solidFill>
                  <a:schemeClr val="bg1"/>
                </a:solidFill>
              </a:rPr>
              <a:t>Položili su te u grob. Neprijatelji misle da je sve gotovo. Beznadni apostoli strahuju, a tvoja Majka čeka. </a:t>
            </a:r>
            <a:endParaRPr lang="hr-HR" i="0" dirty="0" smtClean="0">
              <a:solidFill>
                <a:schemeClr val="bg1"/>
              </a:solidFill>
            </a:endParaRPr>
          </a:p>
          <a:p>
            <a:r>
              <a:rPr lang="hr-HR" i="0" dirty="0" smtClean="0">
                <a:solidFill>
                  <a:schemeClr val="bg1"/>
                </a:solidFill>
              </a:rPr>
              <a:t>Čeka </a:t>
            </a:r>
            <a:r>
              <a:rPr lang="hr-HR" i="0" dirty="0">
                <a:solidFill>
                  <a:schemeClr val="bg1"/>
                </a:solidFill>
              </a:rPr>
              <a:t>obećanje da ćeš uskrsnuti. </a:t>
            </a:r>
          </a:p>
        </p:txBody>
      </p:sp>
    </p:spTree>
  </p:cSld>
  <p:clrMapOvr>
    <a:masterClrMapping/>
  </p:clrMapOvr>
  <p:transition spd="slow" advClick="0" advTm="1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ja_se_kajem.mid">
            <a:hlinkClick r:id="" action="ppaction://media"/>
          </p:cNvPr>
          <p:cNvPicPr>
            <a:picLocks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utnik 1"/>
          <p:cNvSpPr/>
          <p:nvPr/>
        </p:nvSpPr>
        <p:spPr>
          <a:xfrm>
            <a:off x="4355976" y="60739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 </a:t>
            </a:r>
            <a: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OSUĐEN NA SMRT</a:t>
            </a:r>
            <a:r>
              <a:rPr lang="hr-HR" altLang="sr-Latn-RS" i="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Md BT" pitchFamily="34" charset="0"/>
              </a:rPr>
              <a:t/>
            </a:r>
            <a:br>
              <a:rPr lang="hr-HR" altLang="sr-Latn-RS" i="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Md BT" pitchFamily="34" charset="0"/>
              </a:rPr>
            </a:br>
            <a:endParaRPr lang="hr-HR" i="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520" y="1438389"/>
            <a:ext cx="4032448" cy="3427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467544" y="5013176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r-HR" i="0" dirty="0" smtClean="0">
                <a:solidFill>
                  <a:schemeClr val="bg1"/>
                </a:solidFill>
              </a:rPr>
              <a:t>Isuse kako </a:t>
            </a:r>
            <a:r>
              <a:rPr lang="hr-HR" i="0" dirty="0">
                <a:solidFill>
                  <a:schemeClr val="bg1"/>
                </a:solidFill>
              </a:rPr>
              <a:t>si ti miran, kao da se ne radi o tebi! Šutke slušaš smrtnu osudu iz usta Pilata upravitelja. Izgledaš kao uplašeno dijete koje je zatečeno u nekakvom lošom djelu i sad mu izriču kaznu. 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5000">
    <p:wheel spokes="1"/>
  </p:transition>
  <p:timing>
    <p:tnLst>
      <p:par>
        <p:cTn id="1" dur="indefinite" restart="never" nodeType="tmRoot">
          <p:childTnLst>
            <p:audio>
              <p:cMediaNode vol="80000" numSld="14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27584" y="764704"/>
            <a:ext cx="52693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2600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2. ISUS </a:t>
            </a:r>
            <a:r>
              <a:rPr lang="hr-HR" altLang="sr-Latn-RS" sz="26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UZIMA NA SE KRIŽ </a:t>
            </a:r>
            <a:endParaRPr lang="hr-HR" sz="2600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538" y="1484784"/>
            <a:ext cx="4095669" cy="3481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157287" y="5349409"/>
            <a:ext cx="9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>
                <a:solidFill>
                  <a:schemeClr val="bg1"/>
                </a:solidFill>
              </a:rPr>
              <a:t>Te dvije grede veće su </a:t>
            </a:r>
            <a:r>
              <a:rPr lang="hr-HR" i="0" dirty="0" smtClean="0">
                <a:solidFill>
                  <a:schemeClr val="bg1"/>
                </a:solidFill>
              </a:rPr>
              <a:t>Isuse od </a:t>
            </a:r>
            <a:r>
              <a:rPr lang="hr-HR" i="0" dirty="0">
                <a:solidFill>
                  <a:schemeClr val="bg1"/>
                </a:solidFill>
              </a:rPr>
              <a:t>Tebe. Pred njima si </a:t>
            </a:r>
            <a:r>
              <a:rPr lang="hr-HR" i="0" dirty="0" smtClean="0">
                <a:solidFill>
                  <a:schemeClr val="bg1"/>
                </a:solidFill>
              </a:rPr>
              <a:t>tako </a:t>
            </a:r>
            <a:r>
              <a:rPr lang="hr-HR" i="0" dirty="0">
                <a:solidFill>
                  <a:schemeClr val="bg1"/>
                </a:solidFill>
              </a:rPr>
              <a:t>sićušan. </a:t>
            </a:r>
            <a:endParaRPr lang="hr-HR" i="0" dirty="0" smtClean="0">
              <a:solidFill>
                <a:schemeClr val="bg1"/>
              </a:solidFill>
            </a:endParaRPr>
          </a:p>
          <a:p>
            <a:r>
              <a:rPr lang="hr-HR" i="0" dirty="0" smtClean="0">
                <a:solidFill>
                  <a:schemeClr val="bg1"/>
                </a:solidFill>
              </a:rPr>
              <a:t>Te </a:t>
            </a:r>
            <a:r>
              <a:rPr lang="hr-HR" i="0" dirty="0">
                <a:solidFill>
                  <a:schemeClr val="bg1"/>
                </a:solidFill>
              </a:rPr>
              <a:t>grede znak su zla koje se na te strovalilo. Kako ćeš ga nositi? Ti znadeš da ćeš to nositi za nas. Mi smo zapravo tvoj križ koji </a:t>
            </a:r>
            <a:r>
              <a:rPr lang="hr-HR" i="0" dirty="0" smtClean="0">
                <a:solidFill>
                  <a:schemeClr val="bg1"/>
                </a:solidFill>
              </a:rPr>
              <a:t>grliš</a:t>
            </a:r>
            <a:r>
              <a:rPr lang="hr-HR" i="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5000">
        <p:circle/>
      </p:transition>
    </mc:Choice>
    <mc:Fallback xmlns="">
      <p:transition spd="slow" advClick="0" advTm="1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627784" y="836711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600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ISUS </a:t>
            </a:r>
            <a:r>
              <a:rPr lang="hr-HR" altLang="sr-Latn-RS" sz="26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PADA PRVI PUT POD KRIŽEM </a:t>
            </a:r>
            <a:endParaRPr lang="hr-HR" sz="2600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1844824"/>
            <a:ext cx="3812189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539552" y="5229200"/>
            <a:ext cx="9145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>
                <a:solidFill>
                  <a:schemeClr val="bg1"/>
                </a:solidFill>
              </a:rPr>
              <a:t>Zaista je težak taj tvoj križ, cijeli svijet. </a:t>
            </a:r>
            <a:r>
              <a:rPr lang="hr-HR" i="0" dirty="0" smtClean="0">
                <a:solidFill>
                  <a:schemeClr val="bg1"/>
                </a:solidFill>
              </a:rPr>
              <a:t/>
            </a:r>
            <a:br>
              <a:rPr lang="hr-HR" i="0" dirty="0" smtClean="0">
                <a:solidFill>
                  <a:schemeClr val="bg1"/>
                </a:solidFill>
              </a:rPr>
            </a:br>
            <a:r>
              <a:rPr lang="hr-HR" i="0" dirty="0" smtClean="0">
                <a:solidFill>
                  <a:schemeClr val="bg1"/>
                </a:solidFill>
              </a:rPr>
              <a:t>Pao </a:t>
            </a:r>
            <a:r>
              <a:rPr lang="hr-HR" i="0" dirty="0">
                <a:solidFill>
                  <a:schemeClr val="bg1"/>
                </a:solidFill>
              </a:rPr>
              <a:t>si na zemlju i tu nemoćan ležiš. </a:t>
            </a:r>
            <a:r>
              <a:rPr lang="hr-HR" i="0" dirty="0" smtClean="0">
                <a:solidFill>
                  <a:schemeClr val="bg1"/>
                </a:solidFill>
              </a:rPr>
              <a:t/>
            </a:r>
            <a:br>
              <a:rPr lang="hr-HR" i="0" dirty="0" smtClean="0">
                <a:solidFill>
                  <a:schemeClr val="bg1"/>
                </a:solidFill>
              </a:rPr>
            </a:br>
            <a:r>
              <a:rPr lang="hr-HR" i="0" dirty="0" smtClean="0">
                <a:solidFill>
                  <a:schemeClr val="bg1"/>
                </a:solidFill>
              </a:rPr>
              <a:t>Ti </a:t>
            </a:r>
            <a:r>
              <a:rPr lang="hr-HR" i="0" dirty="0">
                <a:solidFill>
                  <a:schemeClr val="bg1"/>
                </a:solidFill>
              </a:rPr>
              <a:t>najbolje znaš da je moguće pasti pod teretom života.</a:t>
            </a:r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11016" y="262389"/>
            <a:ext cx="644016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6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/>
            </a:r>
            <a:br>
              <a:rPr lang="hr-HR" altLang="sr-Latn-RS" sz="26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</a:br>
            <a:r>
              <a:rPr lang="hr-HR" altLang="sr-Latn-RS" sz="2600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ISUS </a:t>
            </a:r>
            <a:r>
              <a:rPr lang="hr-HR" altLang="sr-Latn-RS" sz="26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SUSREĆE SVOJU MAJKU </a:t>
            </a:r>
            <a:br>
              <a:rPr lang="hr-HR" altLang="sr-Latn-RS" sz="26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</a:br>
            <a:endParaRPr lang="hr-HR" sz="2600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406245"/>
            <a:ext cx="4176464" cy="3549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251520" y="5003298"/>
            <a:ext cx="8694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 smtClean="0">
                <a:solidFill>
                  <a:schemeClr val="bg1"/>
                </a:solidFill>
              </a:rPr>
              <a:t>U </a:t>
            </a:r>
            <a:r>
              <a:rPr lang="hr-HR" i="0" dirty="0">
                <a:solidFill>
                  <a:schemeClr val="bg1"/>
                </a:solidFill>
              </a:rPr>
              <a:t>svojoj si patnji tražio </a:t>
            </a:r>
            <a:r>
              <a:rPr lang="hr-HR" i="0" dirty="0" smtClean="0">
                <a:solidFill>
                  <a:schemeClr val="bg1"/>
                </a:solidFill>
              </a:rPr>
              <a:t>lice svoje Majke. </a:t>
            </a:r>
            <a:r>
              <a:rPr lang="hr-HR" i="0" dirty="0">
                <a:solidFill>
                  <a:schemeClr val="bg1"/>
                </a:solidFill>
              </a:rPr>
              <a:t>Samo ste se šutke gledali i oboje trpjeli. U njezinim je očima nada da će sve proći, </a:t>
            </a:r>
            <a:endParaRPr lang="hr-HR" i="0" dirty="0" smtClean="0">
              <a:solidFill>
                <a:schemeClr val="bg1"/>
              </a:solidFill>
            </a:endParaRPr>
          </a:p>
          <a:p>
            <a:r>
              <a:rPr lang="hr-HR" i="0" dirty="0" smtClean="0">
                <a:solidFill>
                  <a:schemeClr val="bg1"/>
                </a:solidFill>
              </a:rPr>
              <a:t>a </a:t>
            </a:r>
            <a:r>
              <a:rPr lang="hr-HR" i="0" dirty="0">
                <a:solidFill>
                  <a:schemeClr val="bg1"/>
                </a:solidFill>
              </a:rPr>
              <a:t>u tvojima ljubav i sigurnost: Tako Otac hoće!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39552" y="488264"/>
            <a:ext cx="69840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6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ŠIMUN CIRENAC POMAŽE ISUSU NOSITI KRIŽ</a:t>
            </a:r>
            <a:endParaRPr lang="hr-HR" sz="2600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340768"/>
            <a:ext cx="3832820" cy="3257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192081" y="4941168"/>
            <a:ext cx="88482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>
                <a:solidFill>
                  <a:schemeClr val="bg1"/>
                </a:solidFill>
              </a:rPr>
              <a:t>Ovaj čovjek htio je pobjeći od tebe Isuse, ali ga prisiliše da ti pomogne. No ipak postao ti je prijatelj. I u njemu vidim sebe. Imam svoga posla što me briga za druge. A toliko ih je kojima treba pomoći. </a:t>
            </a:r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0410" y="145201"/>
            <a:ext cx="62196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Md BT" pitchFamily="34" charset="0"/>
              </a:rPr>
              <a:t/>
            </a:r>
            <a:b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Md BT" pitchFamily="34" charset="0"/>
              </a:rPr>
            </a:br>
            <a: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VERONIKA PRUŽA ISUSU RUBAC </a:t>
            </a:r>
            <a:b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endParaRPr lang="hr-HR" i="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40768"/>
            <a:ext cx="4552900" cy="3869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736898" y="5210733"/>
            <a:ext cx="7038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i="0" dirty="0">
                <a:solidFill>
                  <a:schemeClr val="bg1"/>
                </a:solidFill>
              </a:rPr>
              <a:t>Baš je bila hrabra! Između tih vojnika i rulje došla je k Tebi. Pružila ti rubac da se obrišeš. Mali znak pažnje, a toliko ljubavi. </a:t>
            </a:r>
            <a:endParaRPr lang="hr-HR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843808" y="481856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 PADA DRUGI PUT POD KRIŽEM </a:t>
            </a:r>
            <a:endParaRPr lang="hr-HR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340768"/>
            <a:ext cx="4086966" cy="3473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323528" y="4941168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 smtClean="0">
                <a:solidFill>
                  <a:schemeClr val="bg1"/>
                </a:solidFill>
              </a:rPr>
              <a:t>Tko </a:t>
            </a:r>
            <a:r>
              <a:rPr lang="hr-HR" i="0" dirty="0">
                <a:solidFill>
                  <a:schemeClr val="bg1"/>
                </a:solidFill>
              </a:rPr>
              <a:t>ustraje do kraja taj će se </a:t>
            </a:r>
            <a:r>
              <a:rPr lang="hr-HR" i="0" dirty="0" smtClean="0">
                <a:solidFill>
                  <a:schemeClr val="bg1"/>
                </a:solidFill>
              </a:rPr>
              <a:t>spasiti!</a:t>
            </a:r>
          </a:p>
          <a:p>
            <a:r>
              <a:rPr lang="hr-HR" i="0" dirty="0" smtClean="0">
                <a:solidFill>
                  <a:schemeClr val="bg1"/>
                </a:solidFill>
              </a:rPr>
              <a:t> </a:t>
            </a:r>
            <a:r>
              <a:rPr lang="hr-HR" i="0" dirty="0">
                <a:solidFill>
                  <a:schemeClr val="bg1"/>
                </a:solidFill>
              </a:rPr>
              <a:t>Ako hoću uspjeti moram se ponovno dići, ustati. </a:t>
            </a:r>
            <a:endParaRPr lang="hr-HR" i="0" dirty="0" smtClean="0">
              <a:solidFill>
                <a:schemeClr val="bg1"/>
              </a:solidFill>
            </a:endParaRPr>
          </a:p>
          <a:p>
            <a:r>
              <a:rPr lang="hr-HR" i="0" dirty="0" smtClean="0">
                <a:solidFill>
                  <a:schemeClr val="bg1"/>
                </a:solidFill>
              </a:rPr>
              <a:t>Ako </a:t>
            </a:r>
            <a:r>
              <a:rPr lang="hr-HR" i="0" dirty="0">
                <a:solidFill>
                  <a:schemeClr val="bg1"/>
                </a:solidFill>
              </a:rPr>
              <a:t>hoću biti dobar čovjek, moram ustati iz svoje pogreške.</a:t>
            </a:r>
          </a:p>
          <a:p>
            <a:r>
              <a:rPr lang="hr-HR" i="0" dirty="0">
                <a:solidFill>
                  <a:schemeClr val="bg1"/>
                </a:solidFill>
              </a:rPr>
              <a:t>Pruži mi ruke Isuse i podigni </a:t>
            </a:r>
            <a:r>
              <a:rPr lang="hr-HR" i="0" dirty="0" smtClean="0">
                <a:solidFill>
                  <a:schemeClr val="bg1"/>
                </a:solidFill>
              </a:rPr>
              <a:t>me!</a:t>
            </a:r>
            <a:endParaRPr lang="hr-HR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692696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i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ISUS TJEŠI JERUZALEMSKE ŽENE </a:t>
            </a:r>
            <a:endParaRPr lang="hr-HR" i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628800"/>
            <a:ext cx="4120852" cy="3502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okutnik 4"/>
          <p:cNvSpPr/>
          <p:nvPr/>
        </p:nvSpPr>
        <p:spPr>
          <a:xfrm>
            <a:off x="323528" y="513152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0" dirty="0">
                <a:solidFill>
                  <a:schemeClr val="bg1"/>
                </a:solidFill>
              </a:rPr>
              <a:t>One plaču gledajući tebe. Lijepo je to od njih, imaju srca. </a:t>
            </a:r>
            <a:endParaRPr lang="hr-HR" i="0" dirty="0" smtClean="0">
              <a:solidFill>
                <a:schemeClr val="bg1"/>
              </a:solidFill>
            </a:endParaRPr>
          </a:p>
          <a:p>
            <a:r>
              <a:rPr lang="hr-HR" i="0" dirty="0" smtClean="0">
                <a:solidFill>
                  <a:schemeClr val="bg1"/>
                </a:solidFill>
              </a:rPr>
              <a:t>A </a:t>
            </a:r>
            <a:r>
              <a:rPr lang="hr-HR" i="0" dirty="0">
                <a:solidFill>
                  <a:schemeClr val="bg1"/>
                </a:solidFill>
              </a:rPr>
              <a:t>ti im govoriš: „ A vaša djeca? A vi? Suze ne pomažu puno. Lijepi su znak, ali treba odgojiti djecu da vole Život, Boga!</a:t>
            </a:r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sr-Latn-R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sr-Latn-R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Designs\Cornice al neon.pot</Template>
  <TotalTime>3652</TotalTime>
  <Words>526</Words>
  <Application>Microsoft Office PowerPoint</Application>
  <PresentationFormat>Prikaz na zaslonu (4:3)</PresentationFormat>
  <Paragraphs>38</Paragraphs>
  <Slides>15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Struttura predefinita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Križni put za djecu</dc:title>
  <dc:creator>SANJA SINOVČIĆ</dc:creator>
  <cp:lastModifiedBy>Microsoft</cp:lastModifiedBy>
  <cp:revision>62</cp:revision>
  <dcterms:created xsi:type="dcterms:W3CDTF">2004-02-25T21:56:29Z</dcterms:created>
  <dcterms:modified xsi:type="dcterms:W3CDTF">2017-08-18T21:24:06Z</dcterms:modified>
  <cp:category>osobno</cp:category>
</cp:coreProperties>
</file>