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60" r:id="rId5"/>
    <p:sldId id="265" r:id="rId6"/>
    <p:sldId id="261" r:id="rId7"/>
    <p:sldId id="259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1128" y="23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05CEF-1203-4113-B654-7F737BFCD125}" type="datetimeFigureOut">
              <a:rPr lang="hr-HR" smtClean="0"/>
              <a:t>25.11.2019.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1532-A63C-407B-B731-6BE61EAF18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1509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:wipe/>
      </p:transition>
    </mc:Choice>
    <mc:Fallback xmlns="">
      <p:transition spd="slow" advTm="10000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05CEF-1203-4113-B654-7F737BFCD125}" type="datetimeFigureOut">
              <a:rPr lang="hr-HR" smtClean="0"/>
              <a:t>25.11.2019.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1532-A63C-407B-B731-6BE61EAF18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5594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:wipe/>
      </p:transition>
    </mc:Choice>
    <mc:Fallback xmlns="">
      <p:transition spd="slow" advTm="10000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05CEF-1203-4113-B654-7F737BFCD125}" type="datetimeFigureOut">
              <a:rPr lang="hr-HR" smtClean="0"/>
              <a:t>25.11.2019.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1532-A63C-407B-B731-6BE61EAF18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5685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:wipe/>
      </p:transition>
    </mc:Choice>
    <mc:Fallback xmlns="">
      <p:transition spd="slow" advTm="10000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05CEF-1203-4113-B654-7F737BFCD125}" type="datetimeFigureOut">
              <a:rPr lang="hr-HR" smtClean="0"/>
              <a:t>25.11.2019.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1532-A63C-407B-B731-6BE61EAF18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2958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:wipe/>
      </p:transition>
    </mc:Choice>
    <mc:Fallback xmlns="">
      <p:transition spd="slow" advTm="10000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05CEF-1203-4113-B654-7F737BFCD125}" type="datetimeFigureOut">
              <a:rPr lang="hr-HR" smtClean="0"/>
              <a:t>25.11.2019.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1532-A63C-407B-B731-6BE61EAF18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662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:wipe/>
      </p:transition>
    </mc:Choice>
    <mc:Fallback xmlns="">
      <p:transition spd="slow" advTm="10000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05CEF-1203-4113-B654-7F737BFCD125}" type="datetimeFigureOut">
              <a:rPr lang="hr-HR" smtClean="0"/>
              <a:t>25.11.2019.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1532-A63C-407B-B731-6BE61EAF18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872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:wipe/>
      </p:transition>
    </mc:Choice>
    <mc:Fallback xmlns="">
      <p:transition spd="slow" advTm="10000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05CEF-1203-4113-B654-7F737BFCD125}" type="datetimeFigureOut">
              <a:rPr lang="hr-HR" smtClean="0"/>
              <a:t>25.11.2019.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1532-A63C-407B-B731-6BE61EAF18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258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:wipe/>
      </p:transition>
    </mc:Choice>
    <mc:Fallback xmlns="">
      <p:transition spd="slow" advTm="10000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05CEF-1203-4113-B654-7F737BFCD125}" type="datetimeFigureOut">
              <a:rPr lang="hr-HR" smtClean="0"/>
              <a:t>25.11.2019.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1532-A63C-407B-B731-6BE61EAF18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2149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:wipe/>
      </p:transition>
    </mc:Choice>
    <mc:Fallback xmlns="">
      <p:transition spd="slow" advTm="10000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05CEF-1203-4113-B654-7F737BFCD125}" type="datetimeFigureOut">
              <a:rPr lang="hr-HR" smtClean="0"/>
              <a:t>25.11.2019.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1532-A63C-407B-B731-6BE61EAF18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63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:wipe/>
      </p:transition>
    </mc:Choice>
    <mc:Fallback xmlns="">
      <p:transition spd="slow" advTm="10000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05CEF-1203-4113-B654-7F737BFCD125}" type="datetimeFigureOut">
              <a:rPr lang="hr-HR" smtClean="0"/>
              <a:t>25.11.2019.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1532-A63C-407B-B731-6BE61EAF18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6550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:wipe/>
      </p:transition>
    </mc:Choice>
    <mc:Fallback xmlns="">
      <p:transition spd="slow" advTm="10000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05CEF-1203-4113-B654-7F737BFCD125}" type="datetimeFigureOut">
              <a:rPr lang="hr-HR" smtClean="0"/>
              <a:t>25.11.2019.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1532-A63C-407B-B731-6BE61EAF18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5579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:wipe/>
      </p:transition>
    </mc:Choice>
    <mc:Fallback xmlns="">
      <p:transition spd="slow" advTm="10000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05CEF-1203-4113-B654-7F737BFCD125}" type="datetimeFigureOut">
              <a:rPr lang="hr-HR" smtClean="0"/>
              <a:t>25.11.2019.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31532-A63C-407B-B731-6BE61EAF18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579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0000">
        <p:wipe/>
      </p:transition>
    </mc:Choice>
    <mc:Fallback xmlns="">
      <p:transition spd="slow" advTm="10000">
        <p:wip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vjeronaucni-portal.com/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5508104" y="5832708"/>
            <a:ext cx="3373424" cy="707886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hr-HR" sz="2000" b="1" i="1" dirty="0" smtClean="0">
                <a:solidFill>
                  <a:srgbClr val="FFFF00"/>
                </a:solidFill>
                <a:cs typeface="Arial" panose="020B0604020202020204" pitchFamily="34" charset="0"/>
              </a:rPr>
              <a:t>Tekst</a:t>
            </a:r>
            <a:r>
              <a:rPr lang="hr-HR" sz="2000" i="1" dirty="0" smtClean="0">
                <a:solidFill>
                  <a:srgbClr val="FFFF00"/>
                </a:solidFill>
                <a:cs typeface="Arial" panose="020B0604020202020204" pitchFamily="34" charset="0"/>
              </a:rPr>
              <a:t>: Stjepan Lice</a:t>
            </a:r>
          </a:p>
          <a:p>
            <a:pPr lvl="0" algn="r"/>
            <a:r>
              <a:rPr lang="hr-HR" sz="2000" b="1" i="1" dirty="0" smtClean="0">
                <a:solidFill>
                  <a:srgbClr val="FFFF00"/>
                </a:solidFill>
                <a:cs typeface="Arial" panose="020B0604020202020204" pitchFamily="34" charset="0"/>
              </a:rPr>
              <a:t>Fotografije</a:t>
            </a:r>
            <a:r>
              <a:rPr lang="hr-HR" sz="2000" i="1" dirty="0" smtClean="0">
                <a:solidFill>
                  <a:srgbClr val="FFFF00"/>
                </a:solidFill>
                <a:cs typeface="Arial" panose="020B0604020202020204" pitchFamily="34" charset="0"/>
              </a:rPr>
              <a:t>: www.pixabay.com</a:t>
            </a:r>
            <a:endParaRPr lang="vi-VN" sz="2000" i="1" dirty="0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304987" y="4955545"/>
            <a:ext cx="427354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Cipele </a:t>
            </a:r>
          </a:p>
          <a:p>
            <a:pPr algn="ctr"/>
            <a:r>
              <a:rPr lang="hr-HR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za raj ili pakao</a:t>
            </a:r>
            <a:endParaRPr lang="hr-HR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1584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>
        <p:wipe/>
      </p:transition>
    </mc:Choice>
    <mc:Fallback xmlns="">
      <p:transition spd="slow" advTm="6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50852" y="260648"/>
            <a:ext cx="69414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>
                <a:solidFill>
                  <a:schemeClr val="bg1"/>
                </a:solidFill>
              </a:rPr>
              <a:t>Kad je umro neki čovjek, htjedoše iskušati mudra </a:t>
            </a:r>
            <a:r>
              <a:rPr lang="hr-HR" sz="2800" b="1" dirty="0" smtClean="0">
                <a:solidFill>
                  <a:schemeClr val="bg1"/>
                </a:solidFill>
              </a:rPr>
              <a:t>starca: - </a:t>
            </a:r>
            <a:r>
              <a:rPr lang="hr-HR" sz="2800" b="1" i="1" dirty="0" smtClean="0">
                <a:solidFill>
                  <a:schemeClr val="bg1"/>
                </a:solidFill>
              </a:rPr>
              <a:t>Znaš</a:t>
            </a:r>
            <a:r>
              <a:rPr lang="hr-HR" sz="2800" b="1" dirty="0" smtClean="0">
                <a:solidFill>
                  <a:schemeClr val="bg1"/>
                </a:solidFill>
              </a:rPr>
              <a:t> </a:t>
            </a:r>
            <a:r>
              <a:rPr lang="hr-HR" sz="2800" b="1" i="1" dirty="0" smtClean="0">
                <a:solidFill>
                  <a:schemeClr val="bg1"/>
                </a:solidFill>
              </a:rPr>
              <a:t>li </a:t>
            </a:r>
            <a:r>
              <a:rPr lang="hr-HR" sz="2800" b="1" i="1" dirty="0">
                <a:solidFill>
                  <a:schemeClr val="bg1"/>
                </a:solidFill>
              </a:rPr>
              <a:t>nam reći kamo će on sada </a:t>
            </a:r>
            <a:r>
              <a:rPr lang="hr-HR" sz="2800" b="1" i="1" dirty="0" smtClean="0">
                <a:solidFill>
                  <a:schemeClr val="bg1"/>
                </a:solidFill>
              </a:rPr>
              <a:t>poći: u </a:t>
            </a:r>
            <a:r>
              <a:rPr lang="hr-HR" sz="2800" b="1" i="1" dirty="0">
                <a:solidFill>
                  <a:schemeClr val="bg1"/>
                </a:solidFill>
              </a:rPr>
              <a:t>raj ili u pakao</a:t>
            </a:r>
            <a:r>
              <a:rPr lang="hr-HR" sz="2800" b="1" i="1" dirty="0" smtClean="0">
                <a:solidFill>
                  <a:schemeClr val="bg1"/>
                </a:solidFill>
              </a:rPr>
              <a:t>? </a:t>
            </a:r>
          </a:p>
        </p:txBody>
      </p:sp>
      <p:sp>
        <p:nvSpPr>
          <p:cNvPr id="3" name="Pravokutnik 2"/>
          <p:cNvSpPr/>
          <p:nvPr/>
        </p:nvSpPr>
        <p:spPr>
          <a:xfrm>
            <a:off x="5796136" y="4005064"/>
            <a:ext cx="228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hr-HR" sz="2800" b="1" i="1" dirty="0">
                <a:solidFill>
                  <a:srgbClr val="C00000"/>
                </a:solidFill>
              </a:rPr>
              <a:t> - Donesite mi njegove cipele pa ću vam znati odgovoriti - </a:t>
            </a:r>
            <a:r>
              <a:rPr lang="hr-HR" sz="2800" b="1" dirty="0">
                <a:solidFill>
                  <a:srgbClr val="C00000"/>
                </a:solidFill>
              </a:rPr>
              <a:t>reče im.</a:t>
            </a:r>
          </a:p>
        </p:txBody>
      </p:sp>
    </p:spTree>
    <p:extLst>
      <p:ext uri="{BB962C8B-B14F-4D97-AF65-F5344CB8AC3E}">
        <p14:creationId xmlns:p14="http://schemas.microsoft.com/office/powerpoint/2010/main" val="1479720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00">
        <p:wipe/>
      </p:transition>
    </mc:Choice>
    <mc:Fallback xmlns="">
      <p:transition spd="slow" advTm="12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467544" y="188640"/>
            <a:ext cx="83529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vi-VN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Donesoše mu cipele. Starac ih pažljivo promotri. </a:t>
            </a:r>
            <a:endParaRPr lang="hr-HR" sz="28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r"/>
            <a:r>
              <a:rPr lang="vi-VN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Bijahu </a:t>
            </a:r>
            <a:r>
              <a:rPr lang="vi-VN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vrlo blatne</a:t>
            </a:r>
            <a:r>
              <a:rPr lang="vi-VN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  <a:r>
              <a:rPr lang="hr-H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</a:p>
          <a:p>
            <a:pPr marL="457200" indent="-457200" algn="r">
              <a:buFontTx/>
              <a:buChar char="-"/>
            </a:pPr>
            <a:r>
              <a:rPr lang="vi-VN" sz="2800" b="1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Ovaj </a:t>
            </a:r>
            <a:r>
              <a:rPr lang="vi-VN" sz="2800" b="1" i="1" dirty="0">
                <a:solidFill>
                  <a:schemeClr val="bg1"/>
                </a:solidFill>
                <a:latin typeface="Calibri" panose="020F0502020204030204" pitchFamily="34" charset="0"/>
              </a:rPr>
              <a:t>će čovjek poći u </a:t>
            </a:r>
            <a:r>
              <a:rPr lang="vi-VN" sz="2800" b="1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raj</a:t>
            </a:r>
            <a:r>
              <a:rPr lang="hr-HR" sz="2800" b="1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-</a:t>
            </a:r>
            <a:r>
              <a:rPr lang="hr-H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vi-VN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reče im</a:t>
            </a:r>
            <a:r>
              <a:rPr lang="hr-H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. </a:t>
            </a:r>
          </a:p>
          <a:p>
            <a:pPr marL="457200" indent="-457200" algn="r">
              <a:buFontTx/>
              <a:buChar char="-"/>
            </a:pPr>
            <a:r>
              <a:rPr lang="hr-HR" sz="2800" b="1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– Po čemu to znaš? </a:t>
            </a:r>
          </a:p>
          <a:p>
            <a:pPr marL="457200" indent="-457200" algn="r">
              <a:buFontTx/>
              <a:buChar char="-"/>
            </a:pPr>
            <a:r>
              <a:rPr lang="hr-HR" sz="2800" b="1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– upitaše ga.</a:t>
            </a:r>
            <a:endParaRPr lang="hr-H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99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000">
        <p:wipe/>
      </p:transition>
    </mc:Choice>
    <mc:Fallback xmlns="">
      <p:transition spd="slow" advTm="14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467544" y="4797152"/>
            <a:ext cx="82089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800" b="1" i="1" dirty="0" smtClean="0">
                <a:solidFill>
                  <a:schemeClr val="bg1"/>
                </a:solidFill>
              </a:rPr>
              <a:t>- </a:t>
            </a:r>
            <a:r>
              <a:rPr lang="vi-VN" sz="2800" b="1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Oni </a:t>
            </a:r>
            <a:r>
              <a:rPr lang="vi-VN" sz="2800" b="1" i="1" dirty="0">
                <a:solidFill>
                  <a:schemeClr val="bg1"/>
                </a:solidFill>
                <a:latin typeface="Calibri" panose="020F0502020204030204" pitchFamily="34" charset="0"/>
              </a:rPr>
              <a:t>koji hodaju po prostranim i ravnim putovima ne mogu uprljati svoje cipele. Oni, pak, koji hode uskim i strmim putovima, nužno će ih uprljati. A poznato vam je koji od tih putova vodi u raj</a:t>
            </a:r>
            <a:r>
              <a:rPr lang="vi-VN" sz="2800" b="1" i="1" dirty="0">
                <a:solidFill>
                  <a:schemeClr val="bg1"/>
                </a:solidFill>
              </a:rPr>
              <a:t>. </a:t>
            </a:r>
            <a:endParaRPr lang="hr-HR" sz="2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43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:wipe/>
      </p:transition>
    </mc:Choice>
    <mc:Fallback xmlns="">
      <p:transition spd="slow" advTm="10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271428" y="-27384"/>
            <a:ext cx="866007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800" b="1" i="1" dirty="0">
                <a:solidFill>
                  <a:schemeClr val="bg1"/>
                </a:solidFill>
                <a:latin typeface="Calibri" panose="020F0502020204030204" pitchFamily="34" charset="0"/>
              </a:rPr>
              <a:t>Nadalje, ni oni koji ne priskaču braći u nevolji, ne dolaze u priliku uprljati svoje cipele. Naprotiv, oni koji su zbog drugih spremni mnogo pretrpjeti, morat će poći mnogim blatnim </a:t>
            </a:r>
            <a:r>
              <a:rPr lang="vi-VN" sz="2800" b="1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putovima</a:t>
            </a:r>
            <a:r>
              <a:rPr lang="hr-HR" sz="2800" b="1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  <a:endParaRPr lang="hr-HR" sz="2800" b="1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245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:wipe/>
      </p:transition>
    </mc:Choice>
    <mc:Fallback xmlns="">
      <p:transition spd="slow" advTm="10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251520" y="5229200"/>
            <a:ext cx="87129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800" b="1" i="1" dirty="0" smtClean="0">
                <a:latin typeface="Calibri" panose="020F0502020204030204" pitchFamily="34" charset="0"/>
              </a:rPr>
              <a:t>I, naposljetku, Gospodin, u kojemu svi živimo, prošao je našim putovima i upoznao naš hod. Dođe li mu tko u čistim cipelama, znat će da ga želi obmanuti. </a:t>
            </a:r>
            <a:endParaRPr lang="vi-VN" sz="2800" b="1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916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:wipe/>
      </p:transition>
    </mc:Choice>
    <mc:Fallback xmlns="">
      <p:transition spd="slow" advTm="10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C:\Users\Natalija\Pictures\od 25.1\cipele9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4" name="AutoShape 4" descr="C:\Users\Natalija\Pictures\od 25.1\cipele9.webp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" name="Pravokutnik 4"/>
          <p:cNvSpPr/>
          <p:nvPr/>
        </p:nvSpPr>
        <p:spPr>
          <a:xfrm>
            <a:off x="155575" y="3501008"/>
            <a:ext cx="280831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8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A, kažem vam, manji je grijeh uprljati se nego svoju prljavštinu nastojati sakriti pred Gospodinom</a:t>
            </a:r>
            <a:r>
              <a:rPr lang="vi-VN" sz="28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.</a:t>
            </a:r>
            <a:endParaRPr lang="vi-VN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Pravokutnik 5"/>
          <p:cNvSpPr/>
          <p:nvPr/>
        </p:nvSpPr>
        <p:spPr>
          <a:xfrm>
            <a:off x="5724128" y="6093296"/>
            <a:ext cx="3008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  <a:hlinkClick r:id="rId3"/>
              </a:rPr>
              <a:t>https:vjeronaucni-portal.com</a:t>
            </a:r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48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:wipe/>
      </p:transition>
    </mc:Choice>
    <mc:Fallback xmlns="">
      <p:transition spd="slow" advTm="10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222</Words>
  <Application>Microsoft Office PowerPoint</Application>
  <PresentationFormat>Prikaz na zaslonu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Tema sustava Office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cipele za raj ili pakao</dc:title>
  <dc:subject>prica</dc:subject>
  <dc:creator>NatalijaK</dc:creator>
  <cp:lastModifiedBy>Microsoft</cp:lastModifiedBy>
  <cp:revision>12</cp:revision>
  <dcterms:created xsi:type="dcterms:W3CDTF">2019-08-02T15:23:42Z</dcterms:created>
  <dcterms:modified xsi:type="dcterms:W3CDTF">2019-11-25T15:43:10Z</dcterms:modified>
</cp:coreProperties>
</file>