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93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21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8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97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25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26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72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10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6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08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87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7636-FA71-4C9B-9D8E-BB1B3A4EDDBD}" type="datetimeFigureOut">
              <a:rPr lang="hr-HR" smtClean="0"/>
              <a:pPr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6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0851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395536" y="5157192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Koja je najbrojnija skupina životinja na travnjaku?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444208" y="116632"/>
            <a:ext cx="2304256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KUKCI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292080" y="134076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zdepasto tijelo prekriveno dlačicama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547664" y="836712"/>
            <a:ext cx="234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BUMBAR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292080" y="206084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upozoravajuća obojanost tijela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zaštita od grabežljivaca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395536" y="5661248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 kukci travnjaka imaju upozoravajuću obojanost tijela sličnu bumbarima?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093296"/>
            <a:ext cx="402371" cy="317019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5292080" y="314096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zadružni kukac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nastambe na tlu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292080" y="386104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hrani se cvjetnim sokom pri čemu obavlja oprašivanje </a:t>
            </a:r>
          </a:p>
        </p:txBody>
      </p:sp>
    </p:spTree>
    <p:extLst>
      <p:ext uri="{BB962C8B-B14F-4D97-AF65-F5344CB8AC3E}">
        <p14:creationId xmlns:p14="http://schemas.microsoft.com/office/powerpoint/2010/main" val="30166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/>
      <p:bldP spid="9" grpId="0"/>
      <p:bldP spid="10" grpId="0"/>
      <p:bldP spid="12" grpId="0"/>
      <p:bldP spid="12" grpId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5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55576" y="836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POLJSKI MIŠ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187624" y="443711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tijelo prekriva </a:t>
            </a:r>
            <a:r>
              <a:rPr lang="hr-HR" sz="2000" dirty="0" err="1">
                <a:latin typeface="Comic Sans MS" panose="030F0702030302020204" pitchFamily="66" charset="0"/>
              </a:rPr>
              <a:t>crvenosmeđa</a:t>
            </a:r>
            <a:r>
              <a:rPr lang="hr-HR" sz="2000" dirty="0">
                <a:latin typeface="Comic Sans MS" panose="030F0702030302020204" pitchFamily="66" charset="0"/>
              </a:rPr>
              <a:t> dlaka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427984" y="119675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karakteristična pruga crne boje duž leđa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004048" y="22048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svežder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004048" y="263691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tijekom zime miruje ispod površine tla hraneći se zalihama sjemenki i plodova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004048" y="371703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plijen ptica grabljivica</a:t>
            </a:r>
          </a:p>
        </p:txBody>
      </p:sp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179512" y="5301208"/>
            <a:ext cx="8461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poljski miš povremeno iz rupa u tlu izlazi na površinu travnjačkog tla?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6444208" y="116632"/>
            <a:ext cx="2304256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SISAVCI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Ravni poveznik sa strelicom 7"/>
          <p:cNvCxnSpPr/>
          <p:nvPr/>
        </p:nvCxnSpPr>
        <p:spPr>
          <a:xfrm flipH="1" flipV="1">
            <a:off x="1835696" y="2636912"/>
            <a:ext cx="576064" cy="1800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>
            <a:off x="2555776" y="1628800"/>
            <a:ext cx="1944216" cy="5040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6" grpId="0"/>
      <p:bldP spid="17" grpId="0"/>
      <p:bldP spid="18" grpId="0"/>
      <p:bldP spid="18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115616" y="76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KRTICA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987824" y="450912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prednje noge nalik na lopate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07504" y="450912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šiljasta njuška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1403648" y="450912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zakržljale oči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5220072" y="119675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valjkasto tijelo prekriveno gustom crnom dlakom</a:t>
            </a:r>
          </a:p>
        </p:txBody>
      </p:sp>
      <p:sp>
        <p:nvSpPr>
          <p:cNvPr id="21" name="TekstniOkvir 20"/>
          <p:cNvSpPr txBox="1">
            <a:spLocks noChangeArrowheads="1"/>
          </p:cNvSpPr>
          <p:nvPr/>
        </p:nvSpPr>
        <p:spPr bwMode="auto">
          <a:xfrm>
            <a:off x="179512" y="5661248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Kako možemo prepoznati mjesto krtičina boravka na travnjaku?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5220072" y="249289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tijekom zime miruje ispod površine tla hraneći se zalihama hrane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5220072" y="357301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plijen ptica grabljivica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5220072" y="19888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svežder</a:t>
            </a:r>
          </a:p>
        </p:txBody>
      </p:sp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179512" y="5373216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krtica ima zakržljale oči?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Koja su joj osjetila potrebnija?</a:t>
            </a:r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661248"/>
            <a:ext cx="402371" cy="317019"/>
          </a:xfrm>
          <a:prstGeom prst="rect">
            <a:avLst/>
          </a:prstGeom>
        </p:spPr>
      </p:pic>
      <p:sp>
        <p:nvSpPr>
          <p:cNvPr id="27" name="TekstniOkvir 26"/>
          <p:cNvSpPr txBox="1">
            <a:spLocks noChangeArrowheads="1"/>
          </p:cNvSpPr>
          <p:nvPr/>
        </p:nvSpPr>
        <p:spPr bwMode="auto">
          <a:xfrm>
            <a:off x="179512" y="5229200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Čime se sve krtica može hraniti ispod površine travnjačkog tla?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56736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Ravni poveznik sa strelicom 9"/>
          <p:cNvCxnSpPr/>
          <p:nvPr/>
        </p:nvCxnSpPr>
        <p:spPr>
          <a:xfrm flipV="1">
            <a:off x="827584" y="3284984"/>
            <a:ext cx="144016" cy="1224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 flipV="1">
            <a:off x="1331640" y="2924944"/>
            <a:ext cx="720080" cy="16561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H="1" flipV="1">
            <a:off x="2123728" y="3284984"/>
            <a:ext cx="1584176" cy="1224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7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5" grpId="1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2"/>
          <p:cNvSpPr>
            <a:spLocks noChangeArrowheads="1"/>
          </p:cNvSpPr>
          <p:nvPr/>
        </p:nvSpPr>
        <p:spPr bwMode="auto">
          <a:xfrm>
            <a:off x="683568" y="1628800"/>
            <a:ext cx="7848600" cy="1815882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i="1" dirty="0">
                <a:latin typeface="Comic Sans MS" panose="030F0702030302020204" pitchFamily="66" charset="0"/>
              </a:rPr>
              <a:t>Provjerimo točnost popunjene tablice temeljem saznanja do kojih si došao/došla prateći izlaganja učenika iz razrednog odjela o životinjama kontinentalnog travnjaka.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7524328" y="3356992"/>
            <a:ext cx="1177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8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</a:t>
            </a:r>
            <a:endParaRPr lang="hr-HR" altLang="sr-Latn-RS" sz="8800" dirty="0"/>
          </a:p>
        </p:txBody>
      </p:sp>
    </p:spTree>
    <p:extLst>
      <p:ext uri="{BB962C8B-B14F-4D97-AF65-F5344CB8AC3E}">
        <p14:creationId xmlns:p14="http://schemas.microsoft.com/office/powerpoint/2010/main" val="12029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4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251520" y="980728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 - najbrojnija skupina životinja na travnjaku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971600" y="908720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Kukci	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539552" y="1628800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BUMBAR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539552" y="2204864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LEPTIRI – odrasli leptir se hrani ______________, a gusjenica ___________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5508104" y="2204864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cvjetnim sokom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2051720" y="2564904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lišćem biljaka</a:t>
            </a:r>
          </a:p>
        </p:txBody>
      </p:sp>
      <p:sp>
        <p:nvSpPr>
          <p:cNvPr id="14" name="Pravokutnik 12"/>
          <p:cNvSpPr>
            <a:spLocks noChangeArrowheads="1"/>
          </p:cNvSpPr>
          <p:nvPr/>
        </p:nvSpPr>
        <p:spPr bwMode="auto">
          <a:xfrm>
            <a:off x="539552" y="3284984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ZELENI KONJIC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BOGOMOLJKA</a:t>
            </a:r>
          </a:p>
        </p:txBody>
      </p:sp>
      <p:sp>
        <p:nvSpPr>
          <p:cNvPr id="17" name="Pravokutnik 12"/>
          <p:cNvSpPr>
            <a:spLocks noChangeArrowheads="1"/>
          </p:cNvSpPr>
          <p:nvPr/>
        </p:nvSpPr>
        <p:spPr bwMode="auto">
          <a:xfrm>
            <a:off x="4139952" y="3501008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bojom tijela prilagođeni okolišu</a:t>
            </a:r>
          </a:p>
        </p:txBody>
      </p:sp>
      <p:sp>
        <p:nvSpPr>
          <p:cNvPr id="4" name="Desna vitičasta zagrada 3"/>
          <p:cNvSpPr/>
          <p:nvPr/>
        </p:nvSpPr>
        <p:spPr>
          <a:xfrm>
            <a:off x="3563888" y="3429000"/>
            <a:ext cx="288032" cy="100811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2"/>
          <p:cNvSpPr>
            <a:spLocks noChangeArrowheads="1"/>
          </p:cNvSpPr>
          <p:nvPr/>
        </p:nvSpPr>
        <p:spPr bwMode="auto">
          <a:xfrm>
            <a:off x="251520" y="5013176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GUŠTERI – najpoznatiji su: _________________________________________</a:t>
            </a:r>
          </a:p>
        </p:txBody>
      </p:sp>
      <p:sp>
        <p:nvSpPr>
          <p:cNvPr id="19" name="Pravokutnik 12"/>
          <p:cNvSpPr>
            <a:spLocks noChangeArrowheads="1"/>
          </p:cNvSpPr>
          <p:nvPr/>
        </p:nvSpPr>
        <p:spPr bwMode="auto">
          <a:xfrm>
            <a:off x="1331640" y="5589240"/>
            <a:ext cx="604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zelembać, sljepić, livadna gušterica</a:t>
            </a:r>
          </a:p>
        </p:txBody>
      </p:sp>
    </p:spTree>
    <p:extLst>
      <p:ext uri="{BB962C8B-B14F-4D97-AF65-F5344CB8AC3E}">
        <p14:creationId xmlns:p14="http://schemas.microsoft.com/office/powerpoint/2010/main" val="8460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7" grpId="0"/>
      <p:bldP spid="4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251520" y="980728"/>
            <a:ext cx="8496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POLJSKA ŠEVA – ptica pjevica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			- prilagodbe za život na tlu: _________________________________________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467544" y="1772816"/>
            <a:ext cx="7992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smeđe perje, brzo trči, gradi neprimjetno gnijezdo u udubini tla, u opasnosti se priljubi uz tlo</a:t>
            </a:r>
          </a:p>
        </p:txBody>
      </p:sp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323528" y="3284984"/>
            <a:ext cx="8496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PASTIRICA – ptica pjevica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		    - prilagodbe za život na tlu: _________________________________________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467544" y="4077072"/>
            <a:ext cx="7992888" cy="5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brzo trči, gradi gnijezdo u udubinama na tlu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395536" y="5229200"/>
            <a:ext cx="8496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ŠKANJAC MIŠAR – ptica grabljivica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 kandže, ________ kljun, _________ vid		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755576" y="5589240"/>
            <a:ext cx="1152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oštre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3419872" y="5589240"/>
            <a:ext cx="1152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kukast</a:t>
            </a:r>
          </a:p>
        </p:txBody>
      </p:sp>
      <p:sp>
        <p:nvSpPr>
          <p:cNvPr id="12" name="Pravokutnik 12"/>
          <p:cNvSpPr>
            <a:spLocks noChangeArrowheads="1"/>
          </p:cNvSpPr>
          <p:nvPr/>
        </p:nvSpPr>
        <p:spPr bwMode="auto">
          <a:xfrm>
            <a:off x="6012160" y="5589240"/>
            <a:ext cx="1296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odličan</a:t>
            </a:r>
          </a:p>
        </p:txBody>
      </p:sp>
    </p:spTree>
    <p:extLst>
      <p:ext uri="{BB962C8B-B14F-4D97-AF65-F5344CB8AC3E}">
        <p14:creationId xmlns:p14="http://schemas.microsoft.com/office/powerpoint/2010/main" val="5393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323528" y="1124744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ROVAC – kukac prilagođen životu _______________	      	      - prednje noge ____________________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5652120" y="1052736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ispod površine tla</a:t>
            </a:r>
          </a:p>
        </p:txBody>
      </p:sp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4211960" y="1628800"/>
            <a:ext cx="4392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izgledaju poput lopata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323528" y="2708920"/>
            <a:ext cx="8712968" cy="5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POLJSKI MIŠ – živi _________________	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3995936" y="2708920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 rupama u tlu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323528" y="3933056"/>
            <a:ext cx="8712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KRTICA – prilagođena životu ispod površine tla:  ________________________________________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________________________________________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827584" y="4365104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prednje noge poput lopata, zakržljale oči, male uške stisne da joj zemlja ne ulazi u uši, oblo tijelo</a:t>
            </a:r>
          </a:p>
        </p:txBody>
      </p:sp>
    </p:spTree>
    <p:extLst>
      <p:ext uri="{BB962C8B-B14F-4D97-AF65-F5344CB8AC3E}">
        <p14:creationId xmlns:p14="http://schemas.microsoft.com/office/powerpoint/2010/main" val="11589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2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6300" cy="398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1403648" y="836712"/>
            <a:ext cx="234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LEPTIR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292080" y="119675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bojom nalik na cvjetove livadnih biljaka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zaštitna obojanost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220072" y="25649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- PREHRANA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7092280" y="5229200"/>
            <a:ext cx="0" cy="5040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5831632" y="306896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odrasla jedinka - leptir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6012160" y="479715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ličinka - gusjenica</a:t>
            </a:r>
          </a:p>
        </p:txBody>
      </p:sp>
      <p:cxnSp>
        <p:nvCxnSpPr>
          <p:cNvPr id="18" name="Kutni poveznik 17"/>
          <p:cNvCxnSpPr/>
          <p:nvPr/>
        </p:nvCxnSpPr>
        <p:spPr>
          <a:xfrm rot="10800000" flipV="1">
            <a:off x="4499992" y="3284984"/>
            <a:ext cx="1368152" cy="1008112"/>
          </a:xfrm>
          <a:prstGeom prst="bent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4427984" y="3645024"/>
            <a:ext cx="172819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  </a:t>
            </a:r>
            <a:r>
              <a:rPr lang="hr-HR" sz="2000" dirty="0">
                <a:latin typeface="Comic Sans MS" panose="030F0702030302020204" pitchFamily="66" charset="0"/>
              </a:rPr>
              <a:t>cvjetni sok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6300192" y="5877272"/>
            <a:ext cx="172819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  </a:t>
            </a:r>
            <a:r>
              <a:rPr lang="hr-HR" sz="2000" dirty="0">
                <a:latin typeface="Comic Sans MS" panose="030F0702030302020204" pitchFamily="66" charset="0"/>
              </a:rPr>
              <a:t>lišće biljaka</a:t>
            </a:r>
          </a:p>
        </p:txBody>
      </p:sp>
      <p:sp>
        <p:nvSpPr>
          <p:cNvPr id="27" name="TekstniOkvir 26"/>
          <p:cNvSpPr txBox="1">
            <a:spLocks noChangeArrowheads="1"/>
          </p:cNvSpPr>
          <p:nvPr/>
        </p:nvSpPr>
        <p:spPr bwMode="auto">
          <a:xfrm>
            <a:off x="251520" y="5661248"/>
            <a:ext cx="5904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Koju važnu ulogu imaju odrasli leptiri u životu travnjačkih biljaka? </a:t>
            </a: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093296"/>
            <a:ext cx="402371" cy="3170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0291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00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24" grpId="0" animBg="1"/>
      <p:bldP spid="26" grpId="0" animBg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187624" y="836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ZELENI KONJIC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51520" y="537321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kreće se skakanjem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jake stražnje noge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436096" y="191683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mužjak se glasa poput cvrčka trljanjem krila o krilo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64088" y="112474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dobar letač</a:t>
            </a:r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6516216" y="1484784"/>
            <a:ext cx="0" cy="5040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5292080" y="364502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- PREHRANA - svežder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99255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Ravni poveznik sa strelicom 12"/>
          <p:cNvCxnSpPr/>
          <p:nvPr/>
        </p:nvCxnSpPr>
        <p:spPr>
          <a:xfrm flipH="1">
            <a:off x="2699792" y="1412776"/>
            <a:ext cx="2664296" cy="14401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V="1">
            <a:off x="1187624" y="3140968"/>
            <a:ext cx="1224136" cy="20162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67544" y="76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BOGOMOLJKA</a:t>
            </a:r>
          </a:p>
        </p:txBody>
      </p:sp>
      <p:pic>
        <p:nvPicPr>
          <p:cNvPr id="7" name="Picture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168352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79512" y="5517232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Zbog čega zelenog konjica i bogomoljku nije moguće primijetiti dok se ne počnu kretati? 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179512" y="4941168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Po čemu je bogomoljka dobila ime?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923928" y="1916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grabežljivi kukac koji iz zasjede vreba plijen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923928" y="112474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prednje noge položene kao da moli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5949280"/>
            <a:ext cx="402371" cy="3170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983984" cy="372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79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39552" y="8367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ROVAC</a:t>
            </a:r>
          </a:p>
        </p:txBody>
      </p:sp>
      <p:pic>
        <p:nvPicPr>
          <p:cNvPr id="7" name="Picture 7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" r="988"/>
          <a:stretch/>
        </p:blipFill>
        <p:spPr bwMode="auto">
          <a:xfrm>
            <a:off x="251520" y="1340768"/>
            <a:ext cx="4680520" cy="185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avni poveznik sa strelicom 7"/>
          <p:cNvCxnSpPr/>
          <p:nvPr/>
        </p:nvCxnSpPr>
        <p:spPr>
          <a:xfrm flipV="1">
            <a:off x="2339752" y="2348880"/>
            <a:ext cx="0" cy="1224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1691680" y="357301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zakržljala krila</a:t>
            </a:r>
          </a:p>
        </p:txBody>
      </p:sp>
      <p:cxnSp>
        <p:nvCxnSpPr>
          <p:cNvPr id="11" name="Ravni poveznik sa strelicom 10"/>
          <p:cNvCxnSpPr/>
          <p:nvPr/>
        </p:nvCxnSpPr>
        <p:spPr>
          <a:xfrm flipV="1">
            <a:off x="827584" y="2780928"/>
            <a:ext cx="288032" cy="7200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179512" y="350100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prednje noge nalik na lopate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364088" y="13407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kukac prilagođen životu ispod površine tla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251520" y="465313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rovac ima prednje noge nalik na lopate? 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251520" y="5661248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 koje će travnjačke životinje rovac biti plijen?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5733256"/>
            <a:ext cx="402371" cy="317019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5436096" y="22048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svežder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107504" y="5157192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Čime se rovac može hraniti ispod površine travnjačkog tla?</a:t>
            </a:r>
          </a:p>
        </p:txBody>
      </p:sp>
    </p:spTree>
    <p:extLst>
      <p:ext uri="{BB962C8B-B14F-4D97-AF65-F5344CB8AC3E}">
        <p14:creationId xmlns:p14="http://schemas.microsoft.com/office/powerpoint/2010/main" val="1678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6" grpId="0"/>
      <p:bldP spid="16" grpId="1"/>
      <p:bldP spid="17" grpId="0"/>
      <p:bldP spid="17" grpId="1"/>
      <p:bldP spid="19" grpId="0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971600" y="76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ZELEMBAĆ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516216" y="116632"/>
            <a:ext cx="2304256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GUŠTERI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07504" y="47971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tijelo prekriva debela koža s rožnatim ljuskama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zaštita od isušivanja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07504" y="551723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boja tijela prilagođena okolišu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004048" y="10527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promjenjiva tjelesna temperatura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107504" y="5949280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se gušteri sunčaju?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5004048" y="177281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mogućnost odbacivanja repa u opasnosti (1X u životu)</a:t>
            </a: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021288"/>
            <a:ext cx="402371" cy="317019"/>
          </a:xfrm>
          <a:prstGeom prst="rect">
            <a:avLst/>
          </a:prstGeom>
        </p:spPr>
      </p:pic>
      <p:sp>
        <p:nvSpPr>
          <p:cNvPr id="22" name="TekstniOkvir 21"/>
          <p:cNvSpPr txBox="1"/>
          <p:nvPr/>
        </p:nvSpPr>
        <p:spPr>
          <a:xfrm>
            <a:off x="5004048" y="2564904"/>
            <a:ext cx="3666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lovi manje beskralježnjake i kralježnjake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251520" y="5949280"/>
            <a:ext cx="676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Imenuj jednog beznogog guštera. 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5148064" y="5949280"/>
            <a:ext cx="366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beznogi gušter - sljepić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816424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50587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Ravni poveznik sa strelicom 8"/>
          <p:cNvCxnSpPr/>
          <p:nvPr/>
        </p:nvCxnSpPr>
        <p:spPr>
          <a:xfrm flipV="1">
            <a:off x="1763688" y="3573016"/>
            <a:ext cx="576064" cy="1224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 flipV="1">
            <a:off x="2483768" y="1772816"/>
            <a:ext cx="2520280" cy="2160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3" grpId="0"/>
      <p:bldP spid="14" grpId="0"/>
      <p:bldP spid="16" grpId="0"/>
      <p:bldP spid="16" grpId="1"/>
      <p:bldP spid="20" grpId="0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187624" y="836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POLJSKA ŠEVA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004048" y="119675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ptica pjevica i selica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004048" y="177281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bojom perja prilagođena okolišu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004048" y="256490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brzo trči i leti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004048" y="350100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jede sjemenke i kukce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004048" y="40770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plijen ptica grabljivica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251520" y="5517232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je ljuska jaja poljske ševe </a:t>
            </a:r>
            <a:r>
              <a:rPr lang="hr-HR" altLang="sr-Latn-RS" sz="2400" i="1" dirty="0" err="1">
                <a:latin typeface="Comic Sans MS" panose="030F0702030302020204" pitchFamily="66" charset="0"/>
              </a:rPr>
              <a:t>smeđozelene</a:t>
            </a:r>
            <a:r>
              <a:rPr lang="hr-HR" altLang="sr-Latn-RS" sz="2400" i="1" dirty="0">
                <a:latin typeface="Comic Sans MS" panose="030F0702030302020204" pitchFamily="66" charset="0"/>
              </a:rPr>
              <a:t> boje? 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004048" y="299695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gnijezdi se na tlu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6516216" y="116632"/>
            <a:ext cx="2304256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PTICE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608512" cy="317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86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83568" y="836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PASTIRICA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644008" y="119675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ptica pjevica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644008" y="17728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brzo trči  na dugim i tankim nogama pri čemu repom održava ravnotežu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644008" y="27809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gnijezdi se na tlu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644008" y="335699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plijen ptica grabljivica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644008" y="39330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u stalnoj je potrazi za kukcima kojima se hrani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251520" y="5301208"/>
            <a:ext cx="741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 pastirica neprestano trčkara po tlu?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590925" cy="386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84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83568" y="76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ŠKANJAC MIŠAR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932040" y="105273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ptica grabljivica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323528" y="5589240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Koje prilagodbe u građi tijela škanjcu mišaru osiguravaju uspješan lov travnjačkih životinja?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932040" y="2276872"/>
            <a:ext cx="197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kukast kljun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932040" y="1556792"/>
            <a:ext cx="197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 odličan vid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004048" y="4293096"/>
            <a:ext cx="197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oštre kandže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196752"/>
            <a:ext cx="360040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Ravni poveznik sa strelicom 11"/>
          <p:cNvCxnSpPr/>
          <p:nvPr/>
        </p:nvCxnSpPr>
        <p:spPr>
          <a:xfrm flipH="1">
            <a:off x="2987824" y="1772816"/>
            <a:ext cx="194421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 flipV="1">
            <a:off x="3275856" y="1988840"/>
            <a:ext cx="1656184" cy="432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H="1">
            <a:off x="2699792" y="4509120"/>
            <a:ext cx="187220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698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  <vt:lpstr>&lt;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Marijana</cp:lastModifiedBy>
  <cp:revision>64</cp:revision>
  <dcterms:created xsi:type="dcterms:W3CDTF">2015-03-11T07:54:37Z</dcterms:created>
  <dcterms:modified xsi:type="dcterms:W3CDTF">2020-05-02T11:39:40Z</dcterms:modified>
</cp:coreProperties>
</file>