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70" r:id="rId13"/>
    <p:sldId id="271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29.4.2020.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29.4.2020.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4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29.4.2020.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9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29.4.2020.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3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29.4.2020.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4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29.4.2020.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5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29.4.2020.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4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29.4.2020.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0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29.4.2020.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0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29.4.2020.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8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29.4.2020.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0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57636-FA71-4C9B-9D8E-BB1B3A4EDDBD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29.4.2020.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4F0A-6830-4754-A1ED-1B164AE598B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3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34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odoravni svitak 4"/>
          <p:cNvSpPr/>
          <p:nvPr/>
        </p:nvSpPr>
        <p:spPr>
          <a:xfrm>
            <a:off x="1115616" y="2204864"/>
            <a:ext cx="6912768" cy="165618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Riješi </a:t>
            </a:r>
            <a:r>
              <a:rPr lang="hr-HR" altLang="sr-Latn-RS" sz="24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zadatak 3. i 4. </a:t>
            </a:r>
            <a:r>
              <a:rPr lang="hr-HR" altLang="sr-Latn-RS" sz="24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 </a:t>
            </a:r>
            <a:r>
              <a:rPr lang="hr-HR" altLang="sr-Latn-RS" sz="24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RB str. 99.</a:t>
            </a:r>
          </a:p>
        </p:txBody>
      </p:sp>
      <p:pic>
        <p:nvPicPr>
          <p:cNvPr id="6" name="Picture 3" descr="http://www.robinage.com/article-images/pencil-n-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32856"/>
            <a:ext cx="10556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225282" cy="5412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ični oblačić 8"/>
          <p:cNvSpPr/>
          <p:nvPr/>
        </p:nvSpPr>
        <p:spPr>
          <a:xfrm>
            <a:off x="5724128" y="116632"/>
            <a:ext cx="3312368" cy="2592288"/>
          </a:xfrm>
          <a:prstGeom prst="cloudCallout">
            <a:avLst>
              <a:gd name="adj1" fmla="val -62740"/>
              <a:gd name="adj2" fmla="val 4677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Koje su prilagodbe razvile trave za opstanak na travnjaku?</a:t>
            </a:r>
          </a:p>
        </p:txBody>
      </p:sp>
      <p:sp>
        <p:nvSpPr>
          <p:cNvPr id="11" name="Obični oblačić 10"/>
          <p:cNvSpPr/>
          <p:nvPr/>
        </p:nvSpPr>
        <p:spPr>
          <a:xfrm>
            <a:off x="107504" y="548680"/>
            <a:ext cx="3600400" cy="2592288"/>
          </a:xfrm>
          <a:prstGeom prst="cloudCallout">
            <a:avLst>
              <a:gd name="adj1" fmla="val 79798"/>
              <a:gd name="adj2" fmla="val 310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Na koji se način oprašuju trave, a na koji maslačak i djetelina?</a:t>
            </a:r>
          </a:p>
        </p:txBody>
      </p:sp>
      <p:sp>
        <p:nvSpPr>
          <p:cNvPr id="12" name="Obični oblačić 11"/>
          <p:cNvSpPr/>
          <p:nvPr/>
        </p:nvSpPr>
        <p:spPr>
          <a:xfrm>
            <a:off x="107504" y="4437112"/>
            <a:ext cx="5544616" cy="2016224"/>
          </a:xfrm>
          <a:prstGeom prst="cloudCallout">
            <a:avLst>
              <a:gd name="adj1" fmla="val 29858"/>
              <a:gd name="adj2" fmla="val -11544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Koji proces omogućuje obnavljanje listova trava oštećenih košnjom ili ispašom stoke?</a:t>
            </a:r>
          </a:p>
        </p:txBody>
      </p:sp>
    </p:spTree>
    <p:extLst>
      <p:ext uri="{BB962C8B-B14F-4D97-AF65-F5344CB8AC3E}">
        <p14:creationId xmlns:p14="http://schemas.microsoft.com/office/powerpoint/2010/main" val="34154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" y="1270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6156176" y="764704"/>
            <a:ext cx="2340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Comic Sans MS" panose="030F0702030302020204" pitchFamily="66" charset="0"/>
              </a:rPr>
              <a:t>VODOPIJA (CIKORIJA)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5393858" cy="3600400"/>
          </a:xfrm>
          <a:prstGeom prst="rect">
            <a:avLst/>
          </a:prstGeom>
        </p:spPr>
      </p:pic>
      <p:cxnSp>
        <p:nvCxnSpPr>
          <p:cNvPr id="13" name="Ravni poveznik sa strelicom 12"/>
          <p:cNvCxnSpPr>
            <a:stCxn id="15" idx="1"/>
          </p:cNvCxnSpPr>
          <p:nvPr/>
        </p:nvCxnSpPr>
        <p:spPr>
          <a:xfrm flipH="1">
            <a:off x="4355976" y="3000728"/>
            <a:ext cx="1656184" cy="14024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6012160" y="2492896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čvrsta razgranjena stabljika, naraste do 1 metra visine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5580112" y="465313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ispunjeni gorkim mliječnim sokom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1835696" y="4797152"/>
            <a:ext cx="1756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razgranat korijen</a:t>
            </a:r>
          </a:p>
        </p:txBody>
      </p:sp>
      <p:cxnSp>
        <p:nvCxnSpPr>
          <p:cNvPr id="22" name="Ravni poveznik sa strelicom 21"/>
          <p:cNvCxnSpPr/>
          <p:nvPr/>
        </p:nvCxnSpPr>
        <p:spPr>
          <a:xfrm>
            <a:off x="3779912" y="5085184"/>
            <a:ext cx="17281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/>
          <p:cNvCxnSpPr/>
          <p:nvPr/>
        </p:nvCxnSpPr>
        <p:spPr>
          <a:xfrm>
            <a:off x="6876256" y="3573016"/>
            <a:ext cx="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a 30"/>
          <p:cNvGrpSpPr/>
          <p:nvPr/>
        </p:nvGrpSpPr>
        <p:grpSpPr>
          <a:xfrm>
            <a:off x="2699792" y="5589240"/>
            <a:ext cx="504056" cy="216024"/>
            <a:chOff x="1403648" y="4581128"/>
            <a:chExt cx="504056" cy="216024"/>
          </a:xfrm>
        </p:grpSpPr>
        <p:cxnSp>
          <p:nvCxnSpPr>
            <p:cNvPr id="32" name="Ravni poveznik sa strelicom 31"/>
            <p:cNvCxnSpPr/>
            <p:nvPr/>
          </p:nvCxnSpPr>
          <p:spPr>
            <a:xfrm>
              <a:off x="1403648" y="4797152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32"/>
            <p:cNvCxnSpPr/>
            <p:nvPr/>
          </p:nvCxnSpPr>
          <p:spPr>
            <a:xfrm>
              <a:off x="1403648" y="4581128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kstniOkvir 33"/>
          <p:cNvSpPr txBox="1"/>
          <p:nvPr/>
        </p:nvSpPr>
        <p:spPr>
          <a:xfrm>
            <a:off x="3203848" y="55892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proizvodnja prehrambenog proizvoda za pripremu bijele kave</a:t>
            </a:r>
          </a:p>
        </p:txBody>
      </p:sp>
    </p:spTree>
    <p:extLst>
      <p:ext uri="{BB962C8B-B14F-4D97-AF65-F5344CB8AC3E}">
        <p14:creationId xmlns:p14="http://schemas.microsoft.com/office/powerpoint/2010/main" val="68734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19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5004048" y="764704"/>
            <a:ext cx="3060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Comic Sans MS" panose="030F0702030302020204" pitchFamily="66" charset="0"/>
              </a:rPr>
              <a:t>LIVADNA KADULJA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3528392" cy="4694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96952"/>
            <a:ext cx="3251200" cy="2389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" name="Ravni poveznik sa strelicom 13"/>
          <p:cNvCxnSpPr/>
          <p:nvPr/>
        </p:nvCxnSpPr>
        <p:spPr>
          <a:xfrm flipV="1">
            <a:off x="1331640" y="4797152"/>
            <a:ext cx="1296144" cy="93610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467544" y="573325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stabljika naraste do 1 metra visine</a:t>
            </a:r>
          </a:p>
        </p:txBody>
      </p:sp>
      <p:cxnSp>
        <p:nvCxnSpPr>
          <p:cNvPr id="17" name="Ravni poveznik sa strelicom 16"/>
          <p:cNvCxnSpPr/>
          <p:nvPr/>
        </p:nvCxnSpPr>
        <p:spPr>
          <a:xfrm flipV="1">
            <a:off x="6516216" y="2132856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4932040" y="5445224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cvat sastavljen od </a:t>
            </a:r>
            <a:r>
              <a:rPr lang="hr-HR" sz="2000" dirty="0" err="1">
                <a:latin typeface="Comic Sans MS" panose="030F0702030302020204" pitchFamily="66" charset="0"/>
              </a:rPr>
              <a:t>ljubičastoplavih</a:t>
            </a:r>
            <a:r>
              <a:rPr lang="hr-HR" sz="2000" dirty="0">
                <a:latin typeface="Comic Sans MS" panose="030F0702030302020204" pitchFamily="66" charset="0"/>
              </a:rPr>
              <a:t> cvjetova ugodnog mirisa</a:t>
            </a:r>
          </a:p>
        </p:txBody>
      </p:sp>
      <p:sp>
        <p:nvSpPr>
          <p:cNvPr id="35" name="TekstniOkvir 34"/>
          <p:cNvSpPr txBox="1"/>
          <p:nvPr/>
        </p:nvSpPr>
        <p:spPr>
          <a:xfrm>
            <a:off x="4355976" y="242088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cvjetovi s pokretljivim prašnicima</a:t>
            </a:r>
          </a:p>
        </p:txBody>
      </p:sp>
      <p:sp>
        <p:nvSpPr>
          <p:cNvPr id="37" name="Zaobljeni pravokutnik 36"/>
          <p:cNvSpPr/>
          <p:nvPr/>
        </p:nvSpPr>
        <p:spPr>
          <a:xfrm>
            <a:off x="5076056" y="1268760"/>
            <a:ext cx="288032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hr-H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prilagodba za oprašivanje kukcima</a:t>
            </a:r>
          </a:p>
          <a:p>
            <a:pPr algn="ctr"/>
            <a:endParaRPr lang="hr-HR" sz="2000" dirty="0">
              <a:latin typeface="Comic Sans MS" panose="030F0702030302020204" pitchFamily="66" charset="0"/>
            </a:endParaRPr>
          </a:p>
          <a:p>
            <a:endParaRPr lang="hr-HR" sz="2000" dirty="0">
              <a:latin typeface="Comic Sans MS" panose="030F0702030302020204" pitchFamily="66" charset="0"/>
            </a:endParaRPr>
          </a:p>
        </p:txBody>
      </p:sp>
      <p:cxnSp>
        <p:nvCxnSpPr>
          <p:cNvPr id="46" name="Ravni poveznik sa strelicom 45"/>
          <p:cNvCxnSpPr/>
          <p:nvPr/>
        </p:nvCxnSpPr>
        <p:spPr>
          <a:xfrm flipH="1" flipV="1">
            <a:off x="3059833" y="4581129"/>
            <a:ext cx="1872207" cy="122413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TekstniOkvir 55"/>
          <p:cNvSpPr txBox="1">
            <a:spLocks noChangeArrowheads="1"/>
          </p:cNvSpPr>
          <p:nvPr/>
        </p:nvSpPr>
        <p:spPr bwMode="auto">
          <a:xfrm>
            <a:off x="3779912" y="1772816"/>
            <a:ext cx="5472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Opiši prilagodbu cvjetova livadne kadulje za oprašivanje kukcima. </a:t>
            </a:r>
          </a:p>
        </p:txBody>
      </p:sp>
    </p:spTree>
    <p:extLst>
      <p:ext uri="{BB962C8B-B14F-4D97-AF65-F5344CB8AC3E}">
        <p14:creationId xmlns:p14="http://schemas.microsoft.com/office/powerpoint/2010/main" val="372959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9" grpId="0"/>
      <p:bldP spid="35" grpId="0"/>
      <p:bldP spid="37" grpId="0" animBg="1"/>
      <p:bldP spid="56" grpId="0"/>
      <p:bldP spid="5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" y="1270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251520" y="198884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400" dirty="0">
                <a:solidFill>
                  <a:schemeClr val="dk1"/>
                </a:solidFill>
                <a:latin typeface="Comic Sans MS" panose="030F0702030302020204" pitchFamily="66" charset="0"/>
              </a:rPr>
              <a:t>- MASLAČAK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400" dirty="0">
                <a:solidFill>
                  <a:schemeClr val="dk1"/>
                </a:solidFill>
                <a:latin typeface="Comic Sans MS" panose="030F0702030302020204" pitchFamily="66" charset="0"/>
              </a:rPr>
              <a:t>- TRATINČICA, IVANČICA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400" dirty="0">
                <a:solidFill>
                  <a:schemeClr val="dk1"/>
                </a:solidFill>
                <a:latin typeface="Comic Sans MS" panose="030F0702030302020204" pitchFamily="66" charset="0"/>
              </a:rPr>
              <a:t>- CRVENA I BIJELA DJETELINA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400" dirty="0">
                <a:solidFill>
                  <a:schemeClr val="dk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       </a:t>
            </a:r>
            <a:r>
              <a:rPr lang="hr-HR" sz="2400" dirty="0">
                <a:solidFill>
                  <a:schemeClr val="dk1"/>
                </a:solidFill>
                <a:latin typeface="Comic Sans MS" panose="030F0702030302020204" pitchFamily="66" charset="0"/>
              </a:rPr>
              <a:t>simbioza s dušikovim bakterijama </a:t>
            </a:r>
            <a:r>
              <a:rPr lang="hr-HR" sz="2400" dirty="0">
                <a:solidFill>
                  <a:schemeClr val="dk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hr-HR" sz="2400" dirty="0">
                <a:solidFill>
                  <a:schemeClr val="dk1"/>
                </a:solidFill>
                <a:latin typeface="Comic Sans MS" panose="030F0702030302020204" pitchFamily="66" charset="0"/>
              </a:rPr>
              <a:t>zelena gnojidba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dk1"/>
                </a:solidFill>
                <a:latin typeface="Comic Sans MS" panose="030F0702030302020204" pitchFamily="66" charset="0"/>
              </a:rPr>
              <a:t>- VODOPIJA (CIKORIJA)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dk1"/>
                </a:solidFill>
                <a:latin typeface="Comic Sans MS" panose="030F0702030302020204" pitchFamily="66" charset="0"/>
              </a:rPr>
              <a:t>- LIVADNA KADULJA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dk1"/>
                </a:solidFill>
                <a:latin typeface="Comic Sans MS" panose="030F0702030302020204" pitchFamily="66" charset="0"/>
              </a:rPr>
              <a:t>       </a:t>
            </a:r>
            <a:r>
              <a:rPr lang="hr-HR" sz="2400" dirty="0">
                <a:solidFill>
                  <a:schemeClr val="dk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hr-HR" sz="2400" dirty="0">
                <a:solidFill>
                  <a:schemeClr val="dk1"/>
                </a:solidFill>
                <a:latin typeface="Comic Sans MS" panose="030F0702030302020204" pitchFamily="66" charset="0"/>
              </a:rPr>
              <a:t> cvjetovi prilagođeni oprašivanju kukcima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sz="2400" dirty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7884368" y="1268760"/>
            <a:ext cx="1177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8800" dirty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</a:t>
            </a:r>
            <a:endParaRPr lang="hr-HR" altLang="sr-Latn-RS" sz="88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323528" y="1196752"/>
            <a:ext cx="799288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latin typeface="Comic Sans MS" panose="030F0702030302020204" pitchFamily="66" charset="0"/>
              </a:rPr>
              <a:t>Travnjačke biljke prilagođene oprašivanju životinjama</a:t>
            </a:r>
          </a:p>
        </p:txBody>
      </p:sp>
    </p:spTree>
    <p:extLst>
      <p:ext uri="{BB962C8B-B14F-4D97-AF65-F5344CB8AC3E}">
        <p14:creationId xmlns:p14="http://schemas.microsoft.com/office/powerpoint/2010/main" val="14206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 bwMode="auto">
          <a:xfrm>
            <a:off x="755576" y="1124744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800" b="1" dirty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PON</a:t>
            </a:r>
            <a:r>
              <a:rPr lang="hr-HR" sz="4800" b="1" dirty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  <a:sym typeface="Wingdings"/>
              </a:rPr>
              <a:t></a:t>
            </a:r>
            <a:r>
              <a:rPr lang="hr-HR" sz="4800" b="1" dirty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VIMO </a:t>
            </a:r>
            <a:r>
              <a:rPr lang="hr-HR" sz="6000" b="1" dirty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  <a:sym typeface="Wingdings"/>
              </a:rPr>
              <a:t></a:t>
            </a:r>
            <a:endParaRPr lang="hr-HR" sz="4800" b="1" dirty="0">
              <a:solidFill>
                <a:srgbClr val="008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Zaobljeni pravokutnik 3"/>
          <p:cNvSpPr/>
          <p:nvPr/>
        </p:nvSpPr>
        <p:spPr>
          <a:xfrm>
            <a:off x="1259632" y="2708920"/>
            <a:ext cx="6768752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b="1">
                <a:latin typeface="Comic Sans MS" panose="030F0702030302020204" pitchFamily="66" charset="0"/>
              </a:rPr>
              <a:t>RB.</a:t>
            </a:r>
            <a:r>
              <a:rPr lang="hr-HR" sz="3200">
                <a:latin typeface="Comic Sans MS" panose="030F0702030302020204" pitchFamily="66" charset="0"/>
              </a:rPr>
              <a:t> </a:t>
            </a:r>
            <a:endParaRPr lang="hr-H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6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4"/>
            <a:ext cx="4664586" cy="574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 rot="21144049">
            <a:off x="279762" y="825373"/>
            <a:ext cx="630120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hr-H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BILJKE KONTINENTALNIH TRAVNJAKA</a:t>
            </a:r>
          </a:p>
        </p:txBody>
      </p:sp>
      <p:pic>
        <p:nvPicPr>
          <p:cNvPr id="7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563"/>
            <a:ext cx="914400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61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83"/>
            <a:ext cx="9144000" cy="68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323528" y="4005064"/>
            <a:ext cx="820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Zašto su trave najzastupljenije biljke na travnjaku?</a:t>
            </a:r>
          </a:p>
        </p:txBody>
      </p:sp>
      <p:pic>
        <p:nvPicPr>
          <p:cNvPr id="7" name="Picture 4" descr="C:\Users\dijana\Downloads\priroda 6 za powerpoint\priroda 6 za powerpoint\Tr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1800200" cy="245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80020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180020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836712"/>
            <a:ext cx="1728192" cy="2329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323528" y="4437112"/>
            <a:ext cx="820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Imenuj cvatove trava prikazanih na slikama?</a:t>
            </a:r>
          </a:p>
        </p:txBody>
      </p:sp>
      <p:sp>
        <p:nvSpPr>
          <p:cNvPr id="13" name="TekstniOkvir 12"/>
          <p:cNvSpPr txBox="1">
            <a:spLocks noChangeArrowheads="1"/>
          </p:cNvSpPr>
          <p:nvPr/>
        </p:nvSpPr>
        <p:spPr bwMode="auto">
          <a:xfrm>
            <a:off x="323528" y="4653136"/>
            <a:ext cx="820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Koja od prikazanih trava nije ukusna hrana za stoku? Zašto?</a:t>
            </a:r>
          </a:p>
        </p:txBody>
      </p:sp>
      <p:sp>
        <p:nvSpPr>
          <p:cNvPr id="14" name="TekstniOkvir 13"/>
          <p:cNvSpPr txBox="1">
            <a:spLocks noChangeArrowheads="1"/>
          </p:cNvSpPr>
          <p:nvPr/>
        </p:nvSpPr>
        <p:spPr bwMode="auto">
          <a:xfrm>
            <a:off x="395536" y="5661248"/>
            <a:ext cx="820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Hoće li više peludi trava biti za sunčanog, suhog dana ili nakon kiše? Objasni.</a:t>
            </a:r>
          </a:p>
        </p:txBody>
      </p:sp>
      <p:sp>
        <p:nvSpPr>
          <p:cNvPr id="15" name="Zaobljeni pravokutnik 14"/>
          <p:cNvSpPr/>
          <p:nvPr/>
        </p:nvSpPr>
        <p:spPr>
          <a:xfrm>
            <a:off x="6372200" y="116632"/>
            <a:ext cx="263540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Comic Sans MS" panose="030F0702030302020204" pitchFamily="66" charset="0"/>
              </a:rPr>
              <a:t>Prepoznaj trave!</a:t>
            </a:r>
          </a:p>
        </p:txBody>
      </p:sp>
      <p:sp>
        <p:nvSpPr>
          <p:cNvPr id="16" name="Pravokutnik 12"/>
          <p:cNvSpPr>
            <a:spLocks noChangeArrowheads="1"/>
          </p:cNvSpPr>
          <p:nvPr/>
        </p:nvSpPr>
        <p:spPr bwMode="auto">
          <a:xfrm>
            <a:off x="251520" y="3284984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mišji </a:t>
            </a:r>
            <a:r>
              <a:rPr lang="hr-HR" altLang="sr-Latn-RS" sz="2400" dirty="0" err="1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repak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Pravokutnik 12"/>
          <p:cNvSpPr>
            <a:spLocks noChangeArrowheads="1"/>
          </p:cNvSpPr>
          <p:nvPr/>
        </p:nvSpPr>
        <p:spPr bwMode="auto">
          <a:xfrm>
            <a:off x="2483768" y="2924944"/>
            <a:ext cx="1728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 err="1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ovsenica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r-HR" altLang="sr-Latn-RS" sz="2400" dirty="0" err="1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pahovka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8" name="Pravokutnik 12"/>
          <p:cNvSpPr>
            <a:spLocks noChangeArrowheads="1"/>
          </p:cNvSpPr>
          <p:nvPr/>
        </p:nvSpPr>
        <p:spPr bwMode="auto">
          <a:xfrm>
            <a:off x="7020272" y="3140968"/>
            <a:ext cx="1728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livadna vlasulja</a:t>
            </a:r>
          </a:p>
        </p:txBody>
      </p:sp>
      <p:sp>
        <p:nvSpPr>
          <p:cNvPr id="19" name="Pravokutnik 12"/>
          <p:cNvSpPr>
            <a:spLocks noChangeArrowheads="1"/>
          </p:cNvSpPr>
          <p:nvPr/>
        </p:nvSpPr>
        <p:spPr bwMode="auto">
          <a:xfrm>
            <a:off x="4716016" y="3356992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trska</a:t>
            </a:r>
          </a:p>
        </p:txBody>
      </p:sp>
      <p:sp>
        <p:nvSpPr>
          <p:cNvPr id="20" name="TekstniOkvir 19"/>
          <p:cNvSpPr txBox="1">
            <a:spLocks noChangeArrowheads="1"/>
          </p:cNvSpPr>
          <p:nvPr/>
        </p:nvSpPr>
        <p:spPr bwMode="auto">
          <a:xfrm>
            <a:off x="323528" y="4869160"/>
            <a:ext cx="820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Poveži pojavu alergijske reakcije kod ljudi na pelud trava s obzirom na način njihova oprašivanja.</a:t>
            </a:r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5301208"/>
            <a:ext cx="402371" cy="317019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6021288"/>
            <a:ext cx="402371" cy="317019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5004048" y="3284984"/>
            <a:ext cx="129614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49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3" grpId="0"/>
      <p:bldP spid="14" grpId="0"/>
      <p:bldP spid="14" grpId="1"/>
      <p:bldP spid="15" grpId="0" animBg="1"/>
      <p:bldP spid="16" grpId="0"/>
      <p:bldP spid="17" grpId="0"/>
      <p:bldP spid="18" grpId="0"/>
      <p:bldP spid="19" grpId="0"/>
      <p:bldP spid="20" grpId="0"/>
      <p:bldP spid="20" grpId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" y="5804"/>
            <a:ext cx="9144000" cy="68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/>
          <p:cNvSpPr txBox="1"/>
          <p:nvPr/>
        </p:nvSpPr>
        <p:spPr>
          <a:xfrm>
            <a:off x="2915816" y="975220"/>
            <a:ext cx="344805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latin typeface="Comic Sans MS" panose="030F0702030302020204" pitchFamily="66" charset="0"/>
              </a:rPr>
              <a:t>TRAVE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971600" y="2060848"/>
            <a:ext cx="230425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/>
              <a:t>  </a:t>
            </a:r>
            <a:r>
              <a:rPr lang="hr-HR" sz="2000" b="1" dirty="0">
                <a:latin typeface="Comic Sans MS" panose="030F0702030302020204" pitchFamily="66" charset="0"/>
              </a:rPr>
              <a:t>slatke trave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hr-HR" sz="2000" dirty="0">
                <a:latin typeface="Comic Sans MS" panose="030F0702030302020204" pitchFamily="66" charset="0"/>
              </a:rPr>
              <a:t> hrana za stoku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5868144" y="2055340"/>
            <a:ext cx="2592288" cy="9848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/>
              <a:t>  </a:t>
            </a:r>
            <a:r>
              <a:rPr lang="hr-HR" sz="2000" b="1" dirty="0">
                <a:latin typeface="Comic Sans MS" panose="030F0702030302020204" pitchFamily="66" charset="0"/>
              </a:rPr>
              <a:t>kisele trave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hr-HR" dirty="0">
                <a:latin typeface="Comic Sans MS" panose="030F0702030302020204" pitchFamily="66" charset="0"/>
              </a:rPr>
              <a:t>rastu na vlažnim staništima</a:t>
            </a:r>
          </a:p>
        </p:txBody>
      </p:sp>
      <p:cxnSp>
        <p:nvCxnSpPr>
          <p:cNvPr id="16" name="Ravni poveznik 15"/>
          <p:cNvCxnSpPr>
            <a:stCxn id="13" idx="2"/>
          </p:cNvCxnSpPr>
          <p:nvPr/>
        </p:nvCxnSpPr>
        <p:spPr>
          <a:xfrm>
            <a:off x="4639841" y="1437182"/>
            <a:ext cx="0" cy="284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1979191" y="1721345"/>
            <a:ext cx="5184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1979191" y="1730870"/>
            <a:ext cx="0" cy="284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7163966" y="1736378"/>
            <a:ext cx="0" cy="284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/>
          <p:cNvSpPr txBox="1">
            <a:spLocks noChangeArrowheads="1"/>
          </p:cNvSpPr>
          <p:nvPr/>
        </p:nvSpPr>
        <p:spPr bwMode="auto">
          <a:xfrm>
            <a:off x="899592" y="2852936"/>
            <a:ext cx="38163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hr-HR" altLang="sr-Latn-RS" sz="2000" dirty="0">
                <a:latin typeface="Comic Sans MS" panose="030F0702030302020204" pitchFamily="66" charset="0"/>
              </a:rPr>
              <a:t>mišji </a:t>
            </a:r>
            <a:r>
              <a:rPr lang="hr-HR" altLang="sr-Latn-RS" sz="2000" dirty="0" err="1">
                <a:latin typeface="Comic Sans MS" panose="030F0702030302020204" pitchFamily="66" charset="0"/>
              </a:rPr>
              <a:t>repak</a:t>
            </a:r>
            <a:endParaRPr lang="hr-HR" altLang="sr-Latn-RS" sz="2000" dirty="0">
              <a:latin typeface="Comic Sans MS" panose="030F0702030302020204" pitchFamily="66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hr-HR" altLang="sr-Latn-RS" sz="2000" dirty="0">
                <a:latin typeface="Comic Sans MS" panose="030F0702030302020204" pitchFamily="66" charset="0"/>
              </a:rPr>
              <a:t>klupčasta oštrica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hr-HR" altLang="sr-Latn-RS" sz="2000" dirty="0">
                <a:latin typeface="Comic Sans MS" panose="030F0702030302020204" pitchFamily="66" charset="0"/>
              </a:rPr>
              <a:t>livadna vlasulja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hr-HR" altLang="sr-Latn-RS" sz="2000" dirty="0">
                <a:latin typeface="Comic Sans MS" panose="030F0702030302020204" pitchFamily="66" charset="0"/>
              </a:rPr>
              <a:t>ljulj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hr-HR" altLang="sr-Latn-RS" sz="2000" dirty="0" err="1">
                <a:latin typeface="Comic Sans MS" panose="030F0702030302020204" pitchFamily="66" charset="0"/>
              </a:rPr>
              <a:t>ovsenica</a:t>
            </a:r>
            <a:r>
              <a:rPr lang="hr-HR" altLang="sr-Latn-RS" sz="2000" dirty="0">
                <a:latin typeface="Comic Sans MS" panose="030F0702030302020204" pitchFamily="66" charset="0"/>
              </a:rPr>
              <a:t> </a:t>
            </a:r>
            <a:r>
              <a:rPr lang="hr-HR" altLang="sr-Latn-RS" sz="2000" dirty="0" err="1">
                <a:latin typeface="Comic Sans MS" panose="030F0702030302020204" pitchFamily="66" charset="0"/>
              </a:rPr>
              <a:t>pahovka</a:t>
            </a:r>
            <a:endParaRPr lang="hr-HR" altLang="sr-Latn-RS" sz="2000" dirty="0">
              <a:latin typeface="Comic Sans MS" panose="030F0702030302020204" pitchFamily="66" charset="0"/>
            </a:endParaRPr>
          </a:p>
        </p:txBody>
      </p:sp>
      <p:sp>
        <p:nvSpPr>
          <p:cNvPr id="21" name="TekstniOkvir 20"/>
          <p:cNvSpPr txBox="1">
            <a:spLocks noChangeArrowheads="1"/>
          </p:cNvSpPr>
          <p:nvPr/>
        </p:nvSpPr>
        <p:spPr bwMode="auto">
          <a:xfrm>
            <a:off x="5868144" y="3140968"/>
            <a:ext cx="20882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hr-HR" altLang="sr-Latn-RS" sz="2000" dirty="0">
                <a:latin typeface="Comic Sans MS" panose="030F0702030302020204" pitchFamily="66" charset="0"/>
              </a:rPr>
              <a:t>šaš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hr-HR" altLang="sr-Latn-RS" sz="2000" dirty="0">
                <a:latin typeface="Comic Sans MS" panose="030F0702030302020204" pitchFamily="66" charset="0"/>
              </a:rPr>
              <a:t>trska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hr-HR" altLang="sr-Latn-RS" sz="2000" dirty="0" err="1">
                <a:latin typeface="Comic Sans MS" panose="030F0702030302020204" pitchFamily="66" charset="0"/>
              </a:rPr>
              <a:t>sitina</a:t>
            </a:r>
            <a:endParaRPr lang="hr-HR" altLang="sr-Latn-RS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2000" dirty="0">
              <a:latin typeface="Comic Sans MS" panose="030F0702030302020204" pitchFamily="66" charset="0"/>
            </a:endParaRP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7812360" y="404664"/>
            <a:ext cx="1177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8800" dirty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</a:t>
            </a:r>
            <a:endParaRPr lang="hr-HR" altLang="sr-Latn-RS" sz="8800" dirty="0"/>
          </a:p>
        </p:txBody>
      </p:sp>
    </p:spTree>
    <p:extLst>
      <p:ext uri="{BB962C8B-B14F-4D97-AF65-F5344CB8AC3E}">
        <p14:creationId xmlns:p14="http://schemas.microsoft.com/office/powerpoint/2010/main" val="24755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84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5546604" cy="4154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bični oblačić 5"/>
          <p:cNvSpPr/>
          <p:nvPr/>
        </p:nvSpPr>
        <p:spPr>
          <a:xfrm>
            <a:off x="5436096" y="1628800"/>
            <a:ext cx="3528392" cy="3168352"/>
          </a:xfrm>
          <a:prstGeom prst="cloudCallout">
            <a:avLst>
              <a:gd name="adj1" fmla="val -62740"/>
              <a:gd name="adj2" fmla="val 7285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Koje boje cvjetova prevladavaju na travnjaku u proljeće, a koje ljeti?</a:t>
            </a:r>
          </a:p>
        </p:txBody>
      </p:sp>
    </p:spTree>
    <p:extLst>
      <p:ext uri="{BB962C8B-B14F-4D97-AF65-F5344CB8AC3E}">
        <p14:creationId xmlns:p14="http://schemas.microsoft.com/office/powerpoint/2010/main" val="25295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40968"/>
            <a:ext cx="4229749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Vodoravni svitak 6"/>
          <p:cNvSpPr/>
          <p:nvPr/>
        </p:nvSpPr>
        <p:spPr>
          <a:xfrm>
            <a:off x="611560" y="476672"/>
            <a:ext cx="7992888" cy="280831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Zadatak: individualni rad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r-HR" altLang="sr-Latn-RS" sz="2400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Pročitaj odlomak iz udžbenika, </a:t>
            </a:r>
            <a:r>
              <a:rPr lang="hr-HR" altLang="sr-Latn-RS" sz="24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str. 131</a:t>
            </a:r>
            <a:r>
              <a:rPr lang="hr-HR" altLang="sr-Latn-RS" sz="24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 o prilagodbama maslačka za život na travnjaku</a:t>
            </a:r>
          </a:p>
        </p:txBody>
      </p:sp>
      <p:pic>
        <p:nvPicPr>
          <p:cNvPr id="8" name="Picture 3" descr="http://www.robinage.com/article-images/pencil-n-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10556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88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jeni pravokutnik 3"/>
          <p:cNvSpPr/>
          <p:nvPr/>
        </p:nvSpPr>
        <p:spPr>
          <a:xfrm>
            <a:off x="179512" y="980728"/>
            <a:ext cx="3744416" cy="35283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hr-H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OSUNČANO </a:t>
            </a:r>
          </a:p>
          <a:p>
            <a:pPr algn="ctr"/>
            <a:r>
              <a:rPr lang="hr-H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STANIŠTE</a:t>
            </a:r>
          </a:p>
          <a:p>
            <a:pPr algn="ctr"/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5292080" y="908720"/>
            <a:ext cx="3744416" cy="34563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hr-H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SJENOVITO </a:t>
            </a:r>
          </a:p>
          <a:p>
            <a:pPr algn="ctr"/>
            <a:r>
              <a:rPr lang="hr-H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STANIŠTE</a:t>
            </a:r>
          </a:p>
          <a:p>
            <a:pPr algn="ctr"/>
            <a:endParaRPr lang="hr-HR" sz="20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hr-HR" sz="2000" dirty="0">
              <a:latin typeface="Comic Sans MS" panose="030F0702030302020204" pitchFamily="66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0648"/>
            <a:ext cx="251822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3203848" y="580526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latin typeface="Comic Sans MS" panose="030F0702030302020204" pitchFamily="66" charset="0"/>
              </a:rPr>
              <a:t>perasto</a:t>
            </a:r>
            <a:r>
              <a:rPr lang="hr-HR" sz="2000" dirty="0">
                <a:latin typeface="Comic Sans MS" panose="030F0702030302020204" pitchFamily="66" charset="0"/>
              </a:rPr>
              <a:t> urezani listovi položeni uz površinu tla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07504" y="501317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latin typeface="Comic Sans MS" panose="030F0702030302020204" pitchFamily="66" charset="0"/>
              </a:rPr>
              <a:t>perasto</a:t>
            </a:r>
            <a:r>
              <a:rPr lang="hr-HR" sz="2000" dirty="0">
                <a:latin typeface="Comic Sans MS" panose="030F0702030302020204" pitchFamily="66" charset="0"/>
              </a:rPr>
              <a:t> urezani listovi uzdignuti od površine tla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6516216" y="5013176"/>
            <a:ext cx="250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zadebljali listovi obrasli dlačicama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1475656" y="458112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široka lisna plojka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3491880" y="501317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cvjetne glavice na kratkim stapkama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5004048" y="458112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dugačke cvjetne stapke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6516216" y="580526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korijen razvijen pliće u tlu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251520" y="580526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razgranat korijen prodire duboko u tlo</a:t>
            </a:r>
          </a:p>
        </p:txBody>
      </p:sp>
    </p:spTree>
    <p:extLst>
      <p:ext uri="{BB962C8B-B14F-4D97-AF65-F5344CB8AC3E}">
        <p14:creationId xmlns:p14="http://schemas.microsoft.com/office/powerpoint/2010/main" val="35502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47257 -0.4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11423 -0.344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57483 -0.33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33854 -0.46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56215 -0.366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8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00399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9132 -0.282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1962 -0.324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39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667823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4581946" y="3429000"/>
            <a:ext cx="45365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Opiši građu cvata ivančice ako znaš da je ista kao u tratinčice.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221088"/>
            <a:ext cx="402371" cy="31701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683568" y="393305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trajnica s dugoljastim listovima koji rastu uz tlo</a:t>
            </a:r>
          </a:p>
        </p:txBody>
      </p:sp>
      <p:cxnSp>
        <p:nvCxnSpPr>
          <p:cNvPr id="9" name="Ravni poveznik sa strelicom 8"/>
          <p:cNvCxnSpPr/>
          <p:nvPr/>
        </p:nvCxnSpPr>
        <p:spPr>
          <a:xfrm flipH="1" flipV="1">
            <a:off x="1331640" y="3212976"/>
            <a:ext cx="864096" cy="72008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4355976" y="126876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cvijet jezičastog oblika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4355976" y="198884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cvijet cjevastog oblika</a:t>
            </a:r>
          </a:p>
        </p:txBody>
      </p:sp>
      <p:cxnSp>
        <p:nvCxnSpPr>
          <p:cNvPr id="17" name="Ravni poveznik sa strelicom 16"/>
          <p:cNvCxnSpPr/>
          <p:nvPr/>
        </p:nvCxnSpPr>
        <p:spPr>
          <a:xfrm flipH="1">
            <a:off x="3491880" y="1484784"/>
            <a:ext cx="936104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 flipH="1">
            <a:off x="3347864" y="2204864"/>
            <a:ext cx="108012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Desna vitičasta zagrada 21"/>
          <p:cNvSpPr/>
          <p:nvPr/>
        </p:nvSpPr>
        <p:spPr>
          <a:xfrm>
            <a:off x="6444208" y="1196752"/>
            <a:ext cx="432048" cy="1512168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TekstniOkvir 23"/>
          <p:cNvSpPr txBox="1"/>
          <p:nvPr/>
        </p:nvSpPr>
        <p:spPr>
          <a:xfrm>
            <a:off x="6796803" y="1772816"/>
            <a:ext cx="2340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CVAT GLAVICA</a:t>
            </a:r>
          </a:p>
        </p:txBody>
      </p:sp>
      <p:sp>
        <p:nvSpPr>
          <p:cNvPr id="31" name="TekstniOkvir 30"/>
          <p:cNvSpPr txBox="1">
            <a:spLocks noChangeArrowheads="1"/>
          </p:cNvSpPr>
          <p:nvPr/>
        </p:nvSpPr>
        <p:spPr bwMode="auto">
          <a:xfrm>
            <a:off x="467544" y="5157192"/>
            <a:ext cx="820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Opiši razlike u građi listova i stabljike tratinčice i ivančice. </a:t>
            </a:r>
          </a:p>
        </p:txBody>
      </p:sp>
      <p:sp>
        <p:nvSpPr>
          <p:cNvPr id="32" name="TekstniOkvir 31"/>
          <p:cNvSpPr txBox="1"/>
          <p:nvPr/>
        </p:nvSpPr>
        <p:spPr>
          <a:xfrm>
            <a:off x="5508104" y="692696"/>
            <a:ext cx="2340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Comic Sans MS" panose="030F0702030302020204" pitchFamily="66" charset="0"/>
              </a:rPr>
              <a:t>TRATINČICA</a:t>
            </a:r>
          </a:p>
        </p:txBody>
      </p:sp>
      <p:grpSp>
        <p:nvGrpSpPr>
          <p:cNvPr id="39" name="Grupa 38"/>
          <p:cNvGrpSpPr/>
          <p:nvPr/>
        </p:nvGrpSpPr>
        <p:grpSpPr>
          <a:xfrm>
            <a:off x="1403648" y="4581128"/>
            <a:ext cx="504056" cy="216024"/>
            <a:chOff x="1403648" y="4581128"/>
            <a:chExt cx="504056" cy="216024"/>
          </a:xfrm>
        </p:grpSpPr>
        <p:cxnSp>
          <p:nvCxnSpPr>
            <p:cNvPr id="33" name="Ravni poveznik sa strelicom 32"/>
            <p:cNvCxnSpPr/>
            <p:nvPr/>
          </p:nvCxnSpPr>
          <p:spPr>
            <a:xfrm>
              <a:off x="1403648" y="4797152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vni poveznik 34"/>
            <p:cNvCxnSpPr/>
            <p:nvPr/>
          </p:nvCxnSpPr>
          <p:spPr>
            <a:xfrm>
              <a:off x="1403648" y="4581128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kstniOkvir 37"/>
          <p:cNvSpPr txBox="1"/>
          <p:nvPr/>
        </p:nvSpPr>
        <p:spPr>
          <a:xfrm>
            <a:off x="1907704" y="458112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jestivi</a:t>
            </a:r>
          </a:p>
        </p:txBody>
      </p:sp>
    </p:spTree>
    <p:extLst>
      <p:ext uri="{BB962C8B-B14F-4D97-AF65-F5344CB8AC3E}">
        <p14:creationId xmlns:p14="http://schemas.microsoft.com/office/powerpoint/2010/main" val="20445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6" grpId="0"/>
      <p:bldP spid="22" grpId="0" animBg="1"/>
      <p:bldP spid="24" grpId="0"/>
      <p:bldP spid="31" grpId="0"/>
      <p:bldP spid="32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2232248" cy="329888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788024" y="76470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Comic Sans MS" panose="030F0702030302020204" pitchFamily="66" charset="0"/>
              </a:rPr>
              <a:t>CRVENA DJETELINA</a:t>
            </a:r>
          </a:p>
        </p:txBody>
      </p:sp>
      <p:cxnSp>
        <p:nvCxnSpPr>
          <p:cNvPr id="8" name="Ravni poveznik sa strelicom 7"/>
          <p:cNvCxnSpPr/>
          <p:nvPr/>
        </p:nvCxnSpPr>
        <p:spPr>
          <a:xfrm flipH="1">
            <a:off x="2195736" y="1628800"/>
            <a:ext cx="108012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Kutni poveznik 8"/>
          <p:cNvCxnSpPr/>
          <p:nvPr/>
        </p:nvCxnSpPr>
        <p:spPr>
          <a:xfrm>
            <a:off x="2051720" y="4581128"/>
            <a:ext cx="2088232" cy="648072"/>
          </a:xfrm>
          <a:prstGeom prst="bentConnector3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395536" y="4221088"/>
            <a:ext cx="1756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razgranat korijen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3995936" y="4941168"/>
            <a:ext cx="1756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dušikove bakterije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2195736" y="4725144"/>
            <a:ext cx="172819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/>
              <a:t>  </a:t>
            </a:r>
            <a:r>
              <a:rPr lang="hr-HR" sz="2000" b="1" dirty="0">
                <a:latin typeface="Comic Sans MS" panose="030F0702030302020204" pitchFamily="66" charset="0"/>
              </a:rPr>
              <a:t>SIMBIOZA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3131840" y="134076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CVAT GLAVICA</a:t>
            </a:r>
          </a:p>
        </p:txBody>
      </p:sp>
      <p:grpSp>
        <p:nvGrpSpPr>
          <p:cNvPr id="26" name="Grupa 25"/>
          <p:cNvGrpSpPr/>
          <p:nvPr/>
        </p:nvGrpSpPr>
        <p:grpSpPr>
          <a:xfrm>
            <a:off x="5940152" y="1196752"/>
            <a:ext cx="504056" cy="216024"/>
            <a:chOff x="1403648" y="4581128"/>
            <a:chExt cx="504056" cy="216024"/>
          </a:xfrm>
        </p:grpSpPr>
        <p:cxnSp>
          <p:nvCxnSpPr>
            <p:cNvPr id="27" name="Ravni poveznik sa strelicom 26"/>
            <p:cNvCxnSpPr/>
            <p:nvPr/>
          </p:nvCxnSpPr>
          <p:spPr>
            <a:xfrm>
              <a:off x="1403648" y="4797152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ni poveznik 27"/>
            <p:cNvCxnSpPr/>
            <p:nvPr/>
          </p:nvCxnSpPr>
          <p:spPr>
            <a:xfrm>
              <a:off x="1403648" y="4581128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kstniOkvir 28"/>
          <p:cNvSpPr txBox="1"/>
          <p:nvPr/>
        </p:nvSpPr>
        <p:spPr>
          <a:xfrm>
            <a:off x="6444208" y="11967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hrana za stoku</a:t>
            </a:r>
          </a:p>
        </p:txBody>
      </p:sp>
      <p:sp>
        <p:nvSpPr>
          <p:cNvPr id="33" name="TekstniOkvir 32"/>
          <p:cNvSpPr txBox="1"/>
          <p:nvPr/>
        </p:nvSpPr>
        <p:spPr>
          <a:xfrm>
            <a:off x="1691680" y="558924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organske tvari potrebne za život</a:t>
            </a:r>
          </a:p>
        </p:txBody>
      </p:sp>
      <p:sp>
        <p:nvSpPr>
          <p:cNvPr id="32" name="Strelica zakrivljena gore 31"/>
          <p:cNvSpPr/>
          <p:nvPr/>
        </p:nvSpPr>
        <p:spPr>
          <a:xfrm rot="679763">
            <a:off x="888195" y="5424932"/>
            <a:ext cx="4082083" cy="115297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4" name="Strelica zakrivljena dolje 33"/>
          <p:cNvSpPr/>
          <p:nvPr/>
        </p:nvSpPr>
        <p:spPr>
          <a:xfrm rot="860714" flipH="1">
            <a:off x="1606379" y="3581320"/>
            <a:ext cx="3672408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6" name="TekstniOkvir 35"/>
          <p:cNvSpPr txBox="1"/>
          <p:nvPr/>
        </p:nvSpPr>
        <p:spPr>
          <a:xfrm>
            <a:off x="3059832" y="285293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dušik iz zraka vežu u  tvari koje pospješuju rast</a:t>
            </a:r>
          </a:p>
        </p:txBody>
      </p:sp>
      <p:sp>
        <p:nvSpPr>
          <p:cNvPr id="35" name="Zaobljeni pravokutnik 34"/>
          <p:cNvSpPr/>
          <p:nvPr/>
        </p:nvSpPr>
        <p:spPr>
          <a:xfrm>
            <a:off x="5724128" y="4437112"/>
            <a:ext cx="3059832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dk1"/>
                </a:solidFill>
                <a:latin typeface="Comic Sans MS" panose="030F0702030302020204" pitchFamily="66" charset="0"/>
              </a:rPr>
              <a:t>ZELENA GNOJIDBA</a:t>
            </a:r>
          </a:p>
        </p:txBody>
      </p:sp>
      <p:sp>
        <p:nvSpPr>
          <p:cNvPr id="38" name="TekstniOkvir 37"/>
          <p:cNvSpPr txBox="1"/>
          <p:nvPr/>
        </p:nvSpPr>
        <p:spPr>
          <a:xfrm>
            <a:off x="4788024" y="162880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Comic Sans MS" panose="030F0702030302020204" pitchFamily="66" charset="0"/>
              </a:rPr>
              <a:t>BIJELA DJETELINA</a:t>
            </a:r>
          </a:p>
        </p:txBody>
      </p:sp>
      <p:cxnSp>
        <p:nvCxnSpPr>
          <p:cNvPr id="39" name="Ravni poveznik 38"/>
          <p:cNvCxnSpPr/>
          <p:nvPr/>
        </p:nvCxnSpPr>
        <p:spPr>
          <a:xfrm>
            <a:off x="5940152" y="141277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8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6" grpId="0" animBg="1"/>
      <p:bldP spid="19" grpId="0"/>
      <p:bldP spid="29" grpId="0"/>
      <p:bldP spid="33" grpId="0"/>
      <p:bldP spid="32" grpId="0" animBg="1"/>
      <p:bldP spid="34" grpId="0" animBg="1"/>
      <p:bldP spid="36" grpId="0"/>
      <p:bldP spid="35" grpId="0" animBg="1"/>
      <p:bldP spid="3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406</Words>
  <Application>Microsoft Office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Marijana</cp:lastModifiedBy>
  <cp:revision>56</cp:revision>
  <dcterms:created xsi:type="dcterms:W3CDTF">2015-03-11T07:54:37Z</dcterms:created>
  <dcterms:modified xsi:type="dcterms:W3CDTF">2020-04-29T08:47:02Z</dcterms:modified>
</cp:coreProperties>
</file>