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4" r:id="rId7"/>
    <p:sldId id="266" r:id="rId8"/>
    <p:sldId id="265" r:id="rId9"/>
    <p:sldId id="268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01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893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21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182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997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725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26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572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410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163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008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8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57636-FA71-4C9B-9D8E-BB1B3A4EDDBD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4F0A-6830-4754-A1ED-1B164AE598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267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G:\Prezentcija_LAYOUT_PRI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jeni pravokutnik 4"/>
          <p:cNvSpPr/>
          <p:nvPr/>
        </p:nvSpPr>
        <p:spPr>
          <a:xfrm>
            <a:off x="5364088" y="188640"/>
            <a:ext cx="3528392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RIJEŠI KRIŽALJKU!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1412776"/>
            <a:ext cx="4911577" cy="468052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51520" y="90872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Comic Sans MS" panose="030F0702030302020204" pitchFamily="66" charset="0"/>
              </a:rPr>
              <a:t>1.</a:t>
            </a:r>
            <a:r>
              <a:rPr lang="hr-HR" sz="2000" dirty="0">
                <a:latin typeface="Comic Sans MS" panose="030F0702030302020204" pitchFamily="66" charset="0"/>
              </a:rPr>
              <a:t> kukac lijepih krila koji se razvija iz gusjenice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251520" y="155679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Comic Sans MS" panose="030F0702030302020204" pitchFamily="66" charset="0"/>
              </a:rPr>
              <a:t>2.</a:t>
            </a:r>
            <a:r>
              <a:rPr lang="hr-HR" sz="2000" dirty="0">
                <a:latin typeface="Comic Sans MS" panose="030F0702030302020204" pitchFamily="66" charset="0"/>
              </a:rPr>
              <a:t> smjesa plinova koja sadrži 21% kisika, ugljikov dioksid, dušik…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251520" y="227687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Comic Sans MS" panose="030F0702030302020204" pitchFamily="66" charset="0"/>
              </a:rPr>
              <a:t>3.</a:t>
            </a:r>
            <a:r>
              <a:rPr lang="hr-HR" sz="2000" dirty="0">
                <a:latin typeface="Comic Sans MS" panose="030F0702030302020204" pitchFamily="66" charset="0"/>
              </a:rPr>
              <a:t> marljivi kukac koji živi u košnici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251520" y="299695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Comic Sans MS" panose="030F0702030302020204" pitchFamily="66" charset="0"/>
              </a:rPr>
              <a:t>4.</a:t>
            </a:r>
            <a:r>
              <a:rPr lang="hr-HR" sz="2000" dirty="0">
                <a:latin typeface="Comic Sans MS" panose="030F0702030302020204" pitchFamily="66" charset="0"/>
              </a:rPr>
              <a:t> crveni šumski je zakonom zaštićen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251520" y="371703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Comic Sans MS" panose="030F0702030302020204" pitchFamily="66" charset="0"/>
              </a:rPr>
              <a:t>5. </a:t>
            </a:r>
            <a:r>
              <a:rPr lang="hr-HR" sz="2000" dirty="0">
                <a:latin typeface="Comic Sans MS" panose="030F0702030302020204" pitchFamily="66" charset="0"/>
              </a:rPr>
              <a:t>dvadeseto slovo abecede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251520" y="4149080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Comic Sans MS" panose="030F0702030302020204" pitchFamily="66" charset="0"/>
              </a:rPr>
              <a:t>6.</a:t>
            </a:r>
            <a:r>
              <a:rPr lang="hr-HR" sz="2000" dirty="0">
                <a:latin typeface="Comic Sans MS" panose="030F0702030302020204" pitchFamily="66" charset="0"/>
              </a:rPr>
              <a:t> skupina srodnih biljaka ili životinja koje se mogu međusobno razmnožavati i davati plodne potomke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251520" y="5517232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Comic Sans MS" panose="030F0702030302020204" pitchFamily="66" charset="0"/>
              </a:rPr>
              <a:t>7.</a:t>
            </a:r>
            <a:r>
              <a:rPr lang="hr-HR" sz="2000" dirty="0">
                <a:latin typeface="Comic Sans MS" panose="030F0702030302020204" pitchFamily="66" charset="0"/>
              </a:rPr>
              <a:t> sila koja djeluje na neku površinu i suprotnog je smjera djelovanja od uzgona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5292080" y="155679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    E   P    T   I    R</a:t>
            </a:r>
          </a:p>
        </p:txBody>
      </p:sp>
      <p:sp>
        <p:nvSpPr>
          <p:cNvPr id="18" name="TekstniOkvir 17"/>
          <p:cNvSpPr txBox="1"/>
          <p:nvPr/>
        </p:nvSpPr>
        <p:spPr>
          <a:xfrm>
            <a:off x="6588224" y="220486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Z    R   A   K</a:t>
            </a:r>
          </a:p>
        </p:txBody>
      </p:sp>
      <p:sp>
        <p:nvSpPr>
          <p:cNvPr id="19" name="TekstniOkvir 18"/>
          <p:cNvSpPr txBox="1"/>
          <p:nvPr/>
        </p:nvSpPr>
        <p:spPr>
          <a:xfrm>
            <a:off x="4716016" y="28529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   Č    E   L    A </a:t>
            </a:r>
          </a:p>
        </p:txBody>
      </p:sp>
      <p:sp>
        <p:nvSpPr>
          <p:cNvPr id="20" name="TekstniOkvir 19"/>
          <p:cNvSpPr txBox="1"/>
          <p:nvPr/>
        </p:nvSpPr>
        <p:spPr>
          <a:xfrm>
            <a:off x="5220072" y="35730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   R   A    V</a:t>
            </a:r>
          </a:p>
        </p:txBody>
      </p:sp>
      <p:sp>
        <p:nvSpPr>
          <p:cNvPr id="21" name="TekstniOkvir 20"/>
          <p:cNvSpPr txBox="1"/>
          <p:nvPr/>
        </p:nvSpPr>
        <p:spPr>
          <a:xfrm>
            <a:off x="7164288" y="4221088"/>
            <a:ext cx="705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NJ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4644008" y="486916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V   R    S   T   A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5292080" y="551723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   L    A   K</a:t>
            </a:r>
          </a:p>
        </p:txBody>
      </p:sp>
    </p:spTree>
    <p:extLst>
      <p:ext uri="{BB962C8B-B14F-4D97-AF65-F5344CB8AC3E}">
        <p14:creationId xmlns:p14="http://schemas.microsoft.com/office/powerpoint/2010/main" val="220127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  <p:bldP spid="15" grpId="0"/>
      <p:bldP spid="16" grpId="0"/>
      <p:bldP spid="11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2" y="1"/>
            <a:ext cx="9152412" cy="6835450"/>
          </a:xfrm>
          <a:prstGeom prst="rect">
            <a:avLst/>
          </a:prstGeom>
        </p:spPr>
      </p:pic>
      <p:sp>
        <p:nvSpPr>
          <p:cNvPr id="24" name="TekstniOkvir 23"/>
          <p:cNvSpPr txBox="1"/>
          <p:nvPr/>
        </p:nvSpPr>
        <p:spPr>
          <a:xfrm>
            <a:off x="359024" y="1556792"/>
            <a:ext cx="8784976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hr-HR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RASPROSTRANJENOST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hr-HR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 I OBILJEŽJA TRAVNJAKA</a:t>
            </a:r>
          </a:p>
        </p:txBody>
      </p:sp>
    </p:spTree>
    <p:extLst>
      <p:ext uri="{BB962C8B-B14F-4D97-AF65-F5344CB8AC3E}">
        <p14:creationId xmlns:p14="http://schemas.microsoft.com/office/powerpoint/2010/main" val="407897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G:\Prezentcija_LAYOUT_PRI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" y="0"/>
            <a:ext cx="9144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12776"/>
            <a:ext cx="3600400" cy="47898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Obični oblačić 9"/>
          <p:cNvSpPr/>
          <p:nvPr/>
        </p:nvSpPr>
        <p:spPr>
          <a:xfrm>
            <a:off x="179512" y="1124744"/>
            <a:ext cx="2448272" cy="2212082"/>
          </a:xfrm>
          <a:prstGeom prst="cloudCallout">
            <a:avLst>
              <a:gd name="adj1" fmla="val 73328"/>
              <a:gd name="adj2" fmla="val 74038"/>
            </a:avLst>
          </a:prstGeom>
          <a:solidFill>
            <a:srgbClr val="92D05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Jesu li trave biljke cvjetnjače? </a:t>
            </a:r>
          </a:p>
        </p:txBody>
      </p:sp>
      <p:sp>
        <p:nvSpPr>
          <p:cNvPr id="11" name="Obični oblačić 10"/>
          <p:cNvSpPr/>
          <p:nvPr/>
        </p:nvSpPr>
        <p:spPr>
          <a:xfrm>
            <a:off x="6084168" y="764704"/>
            <a:ext cx="2879800" cy="2074863"/>
          </a:xfrm>
          <a:prstGeom prst="cloudCallout">
            <a:avLst>
              <a:gd name="adj1" fmla="val -81962"/>
              <a:gd name="adj2" fmla="val 71853"/>
            </a:avLst>
          </a:prstGeom>
          <a:solidFill>
            <a:srgbClr val="92D05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Pripadaju li travnjaci kopnenim ili vodenim staništima?</a:t>
            </a:r>
          </a:p>
        </p:txBody>
      </p:sp>
      <p:sp>
        <p:nvSpPr>
          <p:cNvPr id="12" name="Obični oblačić 11"/>
          <p:cNvSpPr/>
          <p:nvPr/>
        </p:nvSpPr>
        <p:spPr>
          <a:xfrm>
            <a:off x="6084168" y="3645024"/>
            <a:ext cx="2871341" cy="2212082"/>
          </a:xfrm>
          <a:prstGeom prst="cloudCallout">
            <a:avLst>
              <a:gd name="adj1" fmla="val -106385"/>
              <a:gd name="adj2" fmla="val -35553"/>
            </a:avLst>
          </a:prstGeom>
          <a:solidFill>
            <a:srgbClr val="92D05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Zašto su zeljaste biljke stalni izvor hrane biljoždera?</a:t>
            </a:r>
          </a:p>
        </p:txBody>
      </p:sp>
    </p:spTree>
    <p:extLst>
      <p:ext uri="{BB962C8B-B14F-4D97-AF65-F5344CB8AC3E}">
        <p14:creationId xmlns:p14="http://schemas.microsoft.com/office/powerpoint/2010/main" val="45094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G:\Prezentcija_LAYOUT_PRI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171" y="2060848"/>
            <a:ext cx="3672408" cy="468341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1" y="2780928"/>
            <a:ext cx="5136731" cy="3846127"/>
          </a:xfrm>
          <a:prstGeom prst="rect">
            <a:avLst/>
          </a:prstGeom>
        </p:spPr>
      </p:pic>
      <p:sp>
        <p:nvSpPr>
          <p:cNvPr id="12" name="Obični oblačić 11"/>
          <p:cNvSpPr/>
          <p:nvPr/>
        </p:nvSpPr>
        <p:spPr>
          <a:xfrm>
            <a:off x="683568" y="404664"/>
            <a:ext cx="5184576" cy="2160315"/>
          </a:xfrm>
          <a:prstGeom prst="cloudCallout">
            <a:avLst>
              <a:gd name="adj1" fmla="val 77187"/>
              <a:gd name="adj2" fmla="val 44094"/>
            </a:avLst>
          </a:prstGeom>
          <a:solidFill>
            <a:srgbClr val="92D05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Po čemu se razlikuje primorski travnjak od travnjaka kontinentalne Hrvatske?</a:t>
            </a:r>
          </a:p>
        </p:txBody>
      </p:sp>
    </p:spTree>
    <p:extLst>
      <p:ext uri="{BB962C8B-B14F-4D97-AF65-F5344CB8AC3E}">
        <p14:creationId xmlns:p14="http://schemas.microsoft.com/office/powerpoint/2010/main" val="199412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G:\Prezentcija_LAYOUT_PRI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avokutnik 21"/>
          <p:cNvSpPr>
            <a:spLocks noChangeArrowheads="1"/>
          </p:cNvSpPr>
          <p:nvPr/>
        </p:nvSpPr>
        <p:spPr bwMode="auto">
          <a:xfrm>
            <a:off x="7966075" y="332656"/>
            <a:ext cx="11779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8800" dirty="0"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</a:t>
            </a:r>
            <a:endParaRPr lang="hr-HR" altLang="sr-Latn-RS" sz="8800" dirty="0"/>
          </a:p>
        </p:txBody>
      </p:sp>
      <p:sp>
        <p:nvSpPr>
          <p:cNvPr id="10" name="Pravokutnik 12"/>
          <p:cNvSpPr>
            <a:spLocks noChangeArrowheads="1"/>
          </p:cNvSpPr>
          <p:nvPr/>
        </p:nvSpPr>
        <p:spPr bwMode="auto">
          <a:xfrm>
            <a:off x="467544" y="548680"/>
            <a:ext cx="77771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TRAVNJACI </a:t>
            </a:r>
            <a:r>
              <a:rPr lang="hr-HR" altLang="sr-Latn-RS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– kopnena staništa na kojima rastu zeljaste biljke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	         - većinom nastali utjecajem čovjeka</a:t>
            </a:r>
            <a:endParaRPr lang="hr-HR" alt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ravokutnik 12"/>
          <p:cNvSpPr>
            <a:spLocks noChangeArrowheads="1"/>
          </p:cNvSpPr>
          <p:nvPr/>
        </p:nvSpPr>
        <p:spPr bwMode="auto">
          <a:xfrm>
            <a:off x="179512" y="1700808"/>
            <a:ext cx="77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Postanak travnjaka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07504" y="1844824"/>
            <a:ext cx="8964488" cy="2160240"/>
            <a:chOff x="179512" y="1556792"/>
            <a:chExt cx="8964488" cy="2160240"/>
          </a:xfrm>
        </p:grpSpPr>
        <p:sp>
          <p:nvSpPr>
            <p:cNvPr id="4" name="Zaobljeni pravokutnik 3"/>
            <p:cNvSpPr/>
            <p:nvPr/>
          </p:nvSpPr>
          <p:spPr>
            <a:xfrm>
              <a:off x="179512" y="2361580"/>
              <a:ext cx="2232248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600" dirty="0">
                  <a:latin typeface="Comic Sans MS" panose="030F0702030302020204" pitchFamily="66" charset="0"/>
                </a:rPr>
                <a:t>KONTINENTALNA ŠUMA</a:t>
              </a:r>
            </a:p>
          </p:txBody>
        </p:sp>
        <p:sp>
          <p:nvSpPr>
            <p:cNvPr id="13" name="Zaobljeni pravokutnik 12"/>
            <p:cNvSpPr/>
            <p:nvPr/>
          </p:nvSpPr>
          <p:spPr>
            <a:xfrm>
              <a:off x="2843808" y="2361580"/>
              <a:ext cx="1224136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>
                  <a:latin typeface="Comic Sans MS" panose="030F0702030302020204" pitchFamily="66" charset="0"/>
                </a:rPr>
                <a:t>ŠIKARA</a:t>
              </a:r>
            </a:p>
          </p:txBody>
        </p:sp>
        <p:sp>
          <p:nvSpPr>
            <p:cNvPr id="14" name="Zaobljeni pravokutnik 13"/>
            <p:cNvSpPr/>
            <p:nvPr/>
          </p:nvSpPr>
          <p:spPr>
            <a:xfrm>
              <a:off x="4499992" y="2348880"/>
              <a:ext cx="1584176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>
                  <a:latin typeface="Comic Sans MS" panose="030F0702030302020204" pitchFamily="66" charset="0"/>
                </a:rPr>
                <a:t>TRAVNJAK</a:t>
              </a:r>
            </a:p>
          </p:txBody>
        </p:sp>
        <p:sp>
          <p:nvSpPr>
            <p:cNvPr id="15" name="Zaobljeni pravokutnik 14"/>
            <p:cNvSpPr/>
            <p:nvPr/>
          </p:nvSpPr>
          <p:spPr>
            <a:xfrm>
              <a:off x="6804248" y="1556792"/>
              <a:ext cx="2339752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hr-HR" dirty="0">
                  <a:latin typeface="Comic Sans MS" panose="030F0702030302020204" pitchFamily="66" charset="0"/>
                </a:rPr>
                <a:t>LIVADA – održava se košnjom</a:t>
              </a:r>
            </a:p>
          </p:txBody>
        </p:sp>
        <p:sp>
          <p:nvSpPr>
            <p:cNvPr id="17" name="Zaobljeni pravokutnik 16"/>
            <p:cNvSpPr/>
            <p:nvPr/>
          </p:nvSpPr>
          <p:spPr>
            <a:xfrm>
              <a:off x="6804248" y="2852936"/>
              <a:ext cx="2339752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hr-HR" dirty="0">
                  <a:latin typeface="Comic Sans MS" panose="030F0702030302020204" pitchFamily="66" charset="0"/>
                </a:rPr>
                <a:t>PAŠNJAK – održava se ispašom</a:t>
              </a:r>
            </a:p>
          </p:txBody>
        </p:sp>
        <p:sp>
          <p:nvSpPr>
            <p:cNvPr id="5" name="Strelica udesno 4"/>
            <p:cNvSpPr/>
            <p:nvPr/>
          </p:nvSpPr>
          <p:spPr>
            <a:xfrm rot="1106564">
              <a:off x="6127345" y="3101980"/>
              <a:ext cx="648072" cy="36004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Strelica udesno 20"/>
            <p:cNvSpPr/>
            <p:nvPr/>
          </p:nvSpPr>
          <p:spPr>
            <a:xfrm rot="19885424">
              <a:off x="6130802" y="2049898"/>
              <a:ext cx="648072" cy="36004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Strelica udesno 21"/>
            <p:cNvSpPr/>
            <p:nvPr/>
          </p:nvSpPr>
          <p:spPr>
            <a:xfrm>
              <a:off x="3995936" y="2649612"/>
              <a:ext cx="648072" cy="36004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Strelica udesno 22"/>
            <p:cNvSpPr/>
            <p:nvPr/>
          </p:nvSpPr>
          <p:spPr>
            <a:xfrm>
              <a:off x="2267744" y="2649612"/>
              <a:ext cx="648072" cy="36004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107504" y="4221088"/>
            <a:ext cx="7920880" cy="864096"/>
            <a:chOff x="179512" y="4509120"/>
            <a:chExt cx="7920880" cy="864096"/>
          </a:xfrm>
        </p:grpSpPr>
        <p:sp>
          <p:nvSpPr>
            <p:cNvPr id="24" name="Zaobljeni pravokutnik 23"/>
            <p:cNvSpPr/>
            <p:nvPr/>
          </p:nvSpPr>
          <p:spPr>
            <a:xfrm>
              <a:off x="179512" y="4509120"/>
              <a:ext cx="2232248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600" dirty="0">
                  <a:latin typeface="Comic Sans MS" panose="030F0702030302020204" pitchFamily="66" charset="0"/>
                </a:rPr>
                <a:t>PRIMORSKA VAZDAZELENA ŠUMA</a:t>
              </a:r>
            </a:p>
          </p:txBody>
        </p:sp>
        <p:sp>
          <p:nvSpPr>
            <p:cNvPr id="25" name="Zaobljeni pravokutnik 24"/>
            <p:cNvSpPr/>
            <p:nvPr/>
          </p:nvSpPr>
          <p:spPr>
            <a:xfrm>
              <a:off x="2915816" y="4509120"/>
              <a:ext cx="1224136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>
                  <a:latin typeface="Comic Sans MS" panose="030F0702030302020204" pitchFamily="66" charset="0"/>
                </a:rPr>
                <a:t>MAKIJA</a:t>
              </a:r>
            </a:p>
          </p:txBody>
        </p:sp>
        <p:sp>
          <p:nvSpPr>
            <p:cNvPr id="26" name="Zaobljeni pravokutnik 25"/>
            <p:cNvSpPr/>
            <p:nvPr/>
          </p:nvSpPr>
          <p:spPr>
            <a:xfrm>
              <a:off x="4644008" y="4509120"/>
              <a:ext cx="1224136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>
                  <a:latin typeface="Comic Sans MS" panose="030F0702030302020204" pitchFamily="66" charset="0"/>
                </a:rPr>
                <a:t>GARIG</a:t>
              </a:r>
            </a:p>
          </p:txBody>
        </p:sp>
        <p:sp>
          <p:nvSpPr>
            <p:cNvPr id="27" name="Zaobljeni pravokutnik 26"/>
            <p:cNvSpPr/>
            <p:nvPr/>
          </p:nvSpPr>
          <p:spPr>
            <a:xfrm>
              <a:off x="6228184" y="4509120"/>
              <a:ext cx="1872208" cy="86409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>
                  <a:latin typeface="Comic Sans MS" panose="030F0702030302020204" pitchFamily="66" charset="0"/>
                </a:rPr>
                <a:t>KAMENJAR</a:t>
              </a:r>
            </a:p>
          </p:txBody>
        </p:sp>
        <p:sp>
          <p:nvSpPr>
            <p:cNvPr id="28" name="Strelica udesno 27"/>
            <p:cNvSpPr/>
            <p:nvPr/>
          </p:nvSpPr>
          <p:spPr>
            <a:xfrm>
              <a:off x="5724128" y="4725144"/>
              <a:ext cx="648072" cy="36004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Strelica udesno 28"/>
            <p:cNvSpPr/>
            <p:nvPr/>
          </p:nvSpPr>
          <p:spPr>
            <a:xfrm>
              <a:off x="4067944" y="4725144"/>
              <a:ext cx="648072" cy="36004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Strelica udesno 29"/>
            <p:cNvSpPr/>
            <p:nvPr/>
          </p:nvSpPr>
          <p:spPr>
            <a:xfrm>
              <a:off x="2339752" y="4725144"/>
              <a:ext cx="648072" cy="36004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1" name="TekstniOkvir 30"/>
          <p:cNvSpPr txBox="1">
            <a:spLocks noChangeArrowheads="1"/>
          </p:cNvSpPr>
          <p:nvPr/>
        </p:nvSpPr>
        <p:spPr bwMode="auto">
          <a:xfrm>
            <a:off x="179512" y="5301208"/>
            <a:ext cx="8314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Što su travnjaci?</a:t>
            </a:r>
          </a:p>
        </p:txBody>
      </p:sp>
      <p:sp>
        <p:nvSpPr>
          <p:cNvPr id="32" name="TekstniOkvir 31"/>
          <p:cNvSpPr txBox="1">
            <a:spLocks noChangeArrowheads="1"/>
          </p:cNvSpPr>
          <p:nvPr/>
        </p:nvSpPr>
        <p:spPr bwMode="auto">
          <a:xfrm>
            <a:off x="179512" y="5661248"/>
            <a:ext cx="8314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Opiši proces nastajanja kontinentalnog travnjaka.</a:t>
            </a:r>
          </a:p>
        </p:txBody>
      </p:sp>
      <p:sp>
        <p:nvSpPr>
          <p:cNvPr id="33" name="TekstniOkvir 32"/>
          <p:cNvSpPr txBox="1">
            <a:spLocks noChangeArrowheads="1"/>
          </p:cNvSpPr>
          <p:nvPr/>
        </p:nvSpPr>
        <p:spPr bwMode="auto">
          <a:xfrm>
            <a:off x="179512" y="6093296"/>
            <a:ext cx="8314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Opiši proces nastajanja primorskog travnjaka.</a:t>
            </a:r>
          </a:p>
        </p:txBody>
      </p:sp>
      <p:sp>
        <p:nvSpPr>
          <p:cNvPr id="34" name="TekstniOkvir 33"/>
          <p:cNvSpPr txBox="1">
            <a:spLocks noChangeArrowheads="1"/>
          </p:cNvSpPr>
          <p:nvPr/>
        </p:nvSpPr>
        <p:spPr bwMode="auto">
          <a:xfrm>
            <a:off x="323528" y="5229200"/>
            <a:ext cx="83140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Na koji će se način iz travnjaka  prirodnim procesom ponovo razviti šikara i šuma? </a:t>
            </a:r>
          </a:p>
        </p:txBody>
      </p:sp>
      <p:pic>
        <p:nvPicPr>
          <p:cNvPr id="35" name="Slika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5583143"/>
            <a:ext cx="402371" cy="317019"/>
          </a:xfrm>
          <a:prstGeom prst="rect">
            <a:avLst/>
          </a:prstGeom>
        </p:spPr>
      </p:pic>
      <p:sp>
        <p:nvSpPr>
          <p:cNvPr id="36" name="TekstniOkvir 35"/>
          <p:cNvSpPr txBox="1">
            <a:spLocks noChangeArrowheads="1"/>
          </p:cNvSpPr>
          <p:nvPr/>
        </p:nvSpPr>
        <p:spPr bwMode="auto">
          <a:xfrm>
            <a:off x="323528" y="5805264"/>
            <a:ext cx="7776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Kako se može spriječiti zarastanje travnjaka grmolikim biljkama i njegov nestanak? </a:t>
            </a:r>
          </a:p>
        </p:txBody>
      </p:sp>
      <p:pic>
        <p:nvPicPr>
          <p:cNvPr id="37" name="Slika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6165304"/>
            <a:ext cx="402371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1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1" grpId="0"/>
      <p:bldP spid="31" grpId="1"/>
      <p:bldP spid="32" grpId="0"/>
      <p:bldP spid="32" grpId="1"/>
      <p:bldP spid="33" grpId="0"/>
      <p:bldP spid="33" grpId="1"/>
      <p:bldP spid="34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G:\Prezentcija_LAYOUT_PRI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395536" y="1052736"/>
            <a:ext cx="8208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400" i="1" dirty="0">
                <a:latin typeface="Comic Sans MS" panose="030F0702030302020204" pitchFamily="66" charset="0"/>
              </a:rPr>
              <a:t>Koji uvjeti određuju razvitak i opstanak određene vrste travnjaka na nekom području?</a:t>
            </a:r>
          </a:p>
        </p:txBody>
      </p:sp>
      <p:sp>
        <p:nvSpPr>
          <p:cNvPr id="6" name="Pravokutnik 12"/>
          <p:cNvSpPr>
            <a:spLocks noChangeArrowheads="1"/>
          </p:cNvSpPr>
          <p:nvPr/>
        </p:nvSpPr>
        <p:spPr bwMode="auto">
          <a:xfrm>
            <a:off x="467544" y="3861048"/>
            <a:ext cx="648072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KONTINETALNI TRAVNJACI 	– močvarni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				 	- nizinski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				 	- brdski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				 	- planinski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PRIMORSKI TRAVNJACI </a:t>
            </a: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avokutnik 21"/>
          <p:cNvSpPr>
            <a:spLocks noChangeArrowheads="1"/>
          </p:cNvSpPr>
          <p:nvPr/>
        </p:nvSpPr>
        <p:spPr bwMode="auto">
          <a:xfrm>
            <a:off x="7524328" y="3212976"/>
            <a:ext cx="11779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8800" dirty="0"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</a:t>
            </a:r>
            <a:endParaRPr lang="hr-HR" altLang="sr-Latn-RS" sz="8800" dirty="0"/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683568" y="1916832"/>
            <a:ext cx="76328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Klimatski uvjeti, vrsta tla, dostupnost vlage i nadmorska visina.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67544" y="3573016"/>
            <a:ext cx="5820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altLang="sr-Latn-RS" sz="24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RASPROSTRANJENOST TRAVNJAKA</a:t>
            </a:r>
          </a:p>
        </p:txBody>
      </p:sp>
    </p:spTree>
    <p:extLst>
      <p:ext uri="{BB962C8B-B14F-4D97-AF65-F5344CB8AC3E}">
        <p14:creationId xmlns:p14="http://schemas.microsoft.com/office/powerpoint/2010/main" val="284207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7" grpId="0"/>
      <p:bldP spid="8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G:\Prezentcija_LAYOUT_PRI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68462"/>
              </p:ext>
            </p:extLst>
          </p:nvPr>
        </p:nvGraphicFramePr>
        <p:xfrm>
          <a:off x="683568" y="836712"/>
          <a:ext cx="7635930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52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1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339933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Brdski travnjak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33CC33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Nizinski travnjak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76923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Primorski travnjak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Zimi je smeđe boje zbog nedostupne vode iz smrznutog tla.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Ljeti</a:t>
                      </a:r>
                      <a:r>
                        <a:rPr lang="hr-HR" sz="1600" baseline="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smeđe boje </a:t>
                      </a: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zbog suše.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Najviše vlage padalinama dobiju u proljeće i rano ljeto.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Razgranato korijenje sprječava eroziju tla.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Uglavnom se koriste kao livade.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 košnji daju obilje hrane za stoku.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Uglavnom se koriste kao pašnjaci.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njima rastu biljke bogate mirisnim uljima.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Biljke imaju nadzemne dijelove obrasle dlačicama.</a:t>
                      </a:r>
                      <a:endParaRPr lang="hr-HR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30" marR="63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3491880" y="188640"/>
            <a:ext cx="5472608" cy="4766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Comic Sans MS" panose="030F0702030302020204" pitchFamily="66" charset="0"/>
              </a:rPr>
              <a:t>Usporedi obilježja travnjaka.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5436096" y="14127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7092280" y="19888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635896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5436096" y="263691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635896" y="32129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7092280" y="32129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5436096" y="371703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5436096" y="429309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635896" y="47251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7092280" y="46531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7092280" y="515719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7092280" y="573325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3635896" y="134076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r>
              <a:rPr lang="hr-H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endParaRPr lang="hr-H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1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G:\Prezentcija_LAYOUT_PRI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80728"/>
            <a:ext cx="3680568" cy="48965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611560" y="764704"/>
            <a:ext cx="347841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Životni uvjeti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251520" y="1196752"/>
            <a:ext cx="44644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Postoji li na travnjaku slojevitost kao u šumi? 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1556792"/>
            <a:ext cx="402371" cy="317019"/>
          </a:xfrm>
          <a:prstGeom prst="rect">
            <a:avLst/>
          </a:prstGeom>
        </p:spPr>
      </p:pic>
      <p:grpSp>
        <p:nvGrpSpPr>
          <p:cNvPr id="13" name="Grupa 12"/>
          <p:cNvGrpSpPr/>
          <p:nvPr/>
        </p:nvGrpSpPr>
        <p:grpSpPr>
          <a:xfrm>
            <a:off x="2771800" y="5229200"/>
            <a:ext cx="2880320" cy="1440160"/>
            <a:chOff x="1331640" y="2564904"/>
            <a:chExt cx="2880320" cy="1440160"/>
          </a:xfrm>
        </p:grpSpPr>
        <p:sp>
          <p:nvSpPr>
            <p:cNvPr id="5" name="Zaobljeni pravokutni oblačić 4"/>
            <p:cNvSpPr/>
            <p:nvPr/>
          </p:nvSpPr>
          <p:spPr>
            <a:xfrm>
              <a:off x="1331640" y="2564904"/>
              <a:ext cx="2880320" cy="1440160"/>
            </a:xfrm>
            <a:prstGeom prst="wedgeRoundRectCallout">
              <a:avLst>
                <a:gd name="adj1" fmla="val 80299"/>
                <a:gd name="adj2" fmla="val -48981"/>
                <a:gd name="adj3" fmla="val 16667"/>
              </a:avLst>
            </a:prstGeom>
            <a:noFill/>
            <a:ln w="19050">
              <a:solidFill>
                <a:srgbClr val="009900"/>
              </a:solidFill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TekstniOkvir 11"/>
            <p:cNvSpPr txBox="1">
              <a:spLocks noChangeArrowheads="1"/>
            </p:cNvSpPr>
            <p:nvPr/>
          </p:nvSpPr>
          <p:spPr bwMode="auto">
            <a:xfrm>
              <a:off x="1547664" y="2708920"/>
              <a:ext cx="259228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dirty="0">
                  <a:latin typeface="Comic Sans MS" panose="030F0702030302020204" pitchFamily="66" charset="0"/>
                </a:rPr>
                <a:t>- život se odvija iznad, na površini i ispod površine tla </a:t>
              </a:r>
            </a:p>
          </p:txBody>
        </p:sp>
      </p:grp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179512" y="1844824"/>
            <a:ext cx="48245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Jesu li biljke travnjaka obasjane dovoljnom količinom svjetlosti? 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2132856"/>
            <a:ext cx="402371" cy="317019"/>
          </a:xfrm>
          <a:prstGeom prst="rect">
            <a:avLst/>
          </a:prstGeom>
        </p:spPr>
      </p:pic>
      <p:sp>
        <p:nvSpPr>
          <p:cNvPr id="14" name="Sunce 13"/>
          <p:cNvSpPr/>
          <p:nvPr/>
        </p:nvSpPr>
        <p:spPr>
          <a:xfrm>
            <a:off x="7452320" y="1628800"/>
            <a:ext cx="1440160" cy="136815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>
            <a:off x="179512" y="2492896"/>
            <a:ext cx="482453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Zbog čega su razlike u dnevnoj i noćnoj temperaturi na travnjacima veće nego u šumama? </a:t>
            </a: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3140968"/>
            <a:ext cx="402371" cy="317019"/>
          </a:xfrm>
          <a:prstGeom prst="rect">
            <a:avLst/>
          </a:prstGeom>
        </p:spPr>
      </p:pic>
      <p:sp>
        <p:nvSpPr>
          <p:cNvPr id="20" name="TekstniOkvir 19"/>
          <p:cNvSpPr txBox="1">
            <a:spLocks noChangeArrowheads="1"/>
          </p:cNvSpPr>
          <p:nvPr/>
        </p:nvSpPr>
        <p:spPr bwMode="auto">
          <a:xfrm>
            <a:off x="179512" y="3501008"/>
            <a:ext cx="482453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Zbog čega su vjetrovi na travnjacima jači i češći nego u šumama? </a:t>
            </a: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4149080"/>
            <a:ext cx="402371" cy="317019"/>
          </a:xfrm>
          <a:prstGeom prst="rect">
            <a:avLst/>
          </a:prstGeom>
        </p:spPr>
      </p:pic>
      <p:sp>
        <p:nvSpPr>
          <p:cNvPr id="22" name="TekstniOkvir 21"/>
          <p:cNvSpPr txBox="1">
            <a:spLocks noChangeArrowheads="1"/>
          </p:cNvSpPr>
          <p:nvPr/>
        </p:nvSpPr>
        <p:spPr bwMode="auto">
          <a:xfrm>
            <a:off x="107504" y="4509120"/>
            <a:ext cx="48245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hr-HR" altLang="sr-Latn-RS" sz="2000" i="1" dirty="0">
                <a:latin typeface="Comic Sans MS" panose="030F0702030302020204" pitchFamily="66" charset="0"/>
              </a:rPr>
              <a:t>Mijenja li se izgled travnjaka tijekom godišnjih doba? Opiši kako.</a:t>
            </a:r>
          </a:p>
        </p:txBody>
      </p:sp>
    </p:spTree>
    <p:extLst>
      <p:ext uri="{BB962C8B-B14F-4D97-AF65-F5344CB8AC3E}">
        <p14:creationId xmlns:p14="http://schemas.microsoft.com/office/powerpoint/2010/main" val="382767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14" grpId="0" animBg="1"/>
      <p:bldP spid="18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G:\Prezentcija_LAYOUT_PRI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utnik 12"/>
          <p:cNvSpPr>
            <a:spLocks noChangeArrowheads="1"/>
          </p:cNvSpPr>
          <p:nvPr/>
        </p:nvSpPr>
        <p:spPr bwMode="auto">
          <a:xfrm>
            <a:off x="539552" y="836712"/>
            <a:ext cx="77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Kako su se trave prilagodile suši?</a:t>
            </a:r>
          </a:p>
        </p:txBody>
      </p:sp>
      <p:sp>
        <p:nvSpPr>
          <p:cNvPr id="7" name="Pravokutnik 12"/>
          <p:cNvSpPr>
            <a:spLocks noChangeArrowheads="1"/>
          </p:cNvSpPr>
          <p:nvPr/>
        </p:nvSpPr>
        <p:spPr bwMode="auto">
          <a:xfrm>
            <a:off x="539552" y="3140968"/>
            <a:ext cx="77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Zašto se trave ne slome pri jakim udarima vjetra?</a:t>
            </a:r>
          </a:p>
        </p:txBody>
      </p:sp>
      <p:sp>
        <p:nvSpPr>
          <p:cNvPr id="8" name="Pravokutnik 12"/>
          <p:cNvSpPr>
            <a:spLocks noChangeArrowheads="1"/>
          </p:cNvSpPr>
          <p:nvPr/>
        </p:nvSpPr>
        <p:spPr bwMode="auto">
          <a:xfrm>
            <a:off x="467544" y="4725144"/>
            <a:ext cx="77771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Dopuni rečenicu.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200" b="1" i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Životinje su se ____________ i __________ tijela prilagodile životu na travnjaku.</a:t>
            </a:r>
          </a:p>
        </p:txBody>
      </p:sp>
      <p:sp>
        <p:nvSpPr>
          <p:cNvPr id="9" name="Pravokutnik 12"/>
          <p:cNvSpPr>
            <a:spLocks noChangeArrowheads="1"/>
          </p:cNvSpPr>
          <p:nvPr/>
        </p:nvSpPr>
        <p:spPr bwMode="auto">
          <a:xfrm>
            <a:off x="3275856" y="5229200"/>
            <a:ext cx="3960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B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oblikom 	       bojom </a:t>
            </a:r>
          </a:p>
        </p:txBody>
      </p:sp>
      <p:sp>
        <p:nvSpPr>
          <p:cNvPr id="10" name="Pravokutnik 12"/>
          <p:cNvSpPr>
            <a:spLocks noChangeArrowheads="1"/>
          </p:cNvSpPr>
          <p:nvPr/>
        </p:nvSpPr>
        <p:spPr bwMode="auto">
          <a:xfrm>
            <a:off x="755576" y="1340768"/>
            <a:ext cx="79208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B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Različito građenim biljnim organima - čupavo korijenje kojim brzo upijaju male količine vode iz tla, stabljike i listovi obrasli dlačicama koji sprečavaju pregrijavanje i gubitak vode transpiracijom.</a:t>
            </a:r>
          </a:p>
        </p:txBody>
      </p:sp>
      <p:sp>
        <p:nvSpPr>
          <p:cNvPr id="11" name="Pravokutnik 12"/>
          <p:cNvSpPr>
            <a:spLocks noChangeArrowheads="1"/>
          </p:cNvSpPr>
          <p:nvPr/>
        </p:nvSpPr>
        <p:spPr bwMode="auto">
          <a:xfrm>
            <a:off x="755576" y="3645024"/>
            <a:ext cx="7920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00B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Jer imaju duge savitljive stabljike i uske listove koji odolijevaju vjetru. </a:t>
            </a:r>
          </a:p>
        </p:txBody>
      </p:sp>
      <p:sp>
        <p:nvSpPr>
          <p:cNvPr id="12" name="Zaobljeni pravokutnik 11"/>
          <p:cNvSpPr/>
          <p:nvPr/>
        </p:nvSpPr>
        <p:spPr>
          <a:xfrm>
            <a:off x="6300192" y="188640"/>
            <a:ext cx="2635406" cy="8093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Comic Sans MS" panose="030F0702030302020204" pitchFamily="66" charset="0"/>
              </a:rPr>
              <a:t>RADNI LISTIĆ</a:t>
            </a:r>
          </a:p>
        </p:txBody>
      </p:sp>
    </p:spTree>
    <p:extLst>
      <p:ext uri="{BB962C8B-B14F-4D97-AF65-F5344CB8AC3E}">
        <p14:creationId xmlns:p14="http://schemas.microsoft.com/office/powerpoint/2010/main" val="309799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573</Words>
  <Application>Microsoft Office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Marijana</cp:lastModifiedBy>
  <cp:revision>35</cp:revision>
  <dcterms:created xsi:type="dcterms:W3CDTF">2015-03-11T07:54:37Z</dcterms:created>
  <dcterms:modified xsi:type="dcterms:W3CDTF">2020-04-25T11:00:12Z</dcterms:modified>
</cp:coreProperties>
</file>