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A454-45D3-47CA-9234-F8B3D4771891}" type="datetimeFigureOut">
              <a:rPr lang="hr-HR" smtClean="0"/>
              <a:pPr/>
              <a:t>22.5.2020.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17B1-5608-40A1-A9DA-042B7BB6BD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A454-45D3-47CA-9234-F8B3D4771891}" type="datetimeFigureOut">
              <a:rPr lang="hr-HR" smtClean="0"/>
              <a:pPr/>
              <a:t>22.5.2020.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17B1-5608-40A1-A9DA-042B7BB6BD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A454-45D3-47CA-9234-F8B3D4771891}" type="datetimeFigureOut">
              <a:rPr lang="hr-HR" smtClean="0"/>
              <a:pPr/>
              <a:t>22.5.2020.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17B1-5608-40A1-A9DA-042B7BB6BD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A454-45D3-47CA-9234-F8B3D4771891}" type="datetimeFigureOut">
              <a:rPr lang="hr-HR" smtClean="0"/>
              <a:pPr/>
              <a:t>22.5.2020.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17B1-5608-40A1-A9DA-042B7BB6BD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A454-45D3-47CA-9234-F8B3D4771891}" type="datetimeFigureOut">
              <a:rPr lang="hr-HR" smtClean="0"/>
              <a:pPr/>
              <a:t>22.5.2020.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17B1-5608-40A1-A9DA-042B7BB6BD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A454-45D3-47CA-9234-F8B3D4771891}" type="datetimeFigureOut">
              <a:rPr lang="hr-HR" smtClean="0"/>
              <a:pPr/>
              <a:t>22.5.2020.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17B1-5608-40A1-A9DA-042B7BB6BD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A454-45D3-47CA-9234-F8B3D4771891}" type="datetimeFigureOut">
              <a:rPr lang="hr-HR" smtClean="0"/>
              <a:pPr/>
              <a:t>22.5.2020.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17B1-5608-40A1-A9DA-042B7BB6BD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A454-45D3-47CA-9234-F8B3D4771891}" type="datetimeFigureOut">
              <a:rPr lang="hr-HR" smtClean="0"/>
              <a:pPr/>
              <a:t>22.5.2020.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17B1-5608-40A1-A9DA-042B7BB6BD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A454-45D3-47CA-9234-F8B3D4771891}" type="datetimeFigureOut">
              <a:rPr lang="hr-HR" smtClean="0"/>
              <a:pPr/>
              <a:t>22.5.2020.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17B1-5608-40A1-A9DA-042B7BB6BD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A454-45D3-47CA-9234-F8B3D4771891}" type="datetimeFigureOut">
              <a:rPr lang="hr-HR" smtClean="0"/>
              <a:pPr/>
              <a:t>22.5.2020.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17B1-5608-40A1-A9DA-042B7BB6BD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A454-45D3-47CA-9234-F8B3D4771891}" type="datetimeFigureOut">
              <a:rPr lang="hr-HR" smtClean="0"/>
              <a:pPr/>
              <a:t>22.5.2020.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17B1-5608-40A1-A9DA-042B7BB6BD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A454-45D3-47CA-9234-F8B3D4771891}" type="datetimeFigureOut">
              <a:rPr lang="hr-HR" smtClean="0"/>
              <a:pPr/>
              <a:t>22.5.2020.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A17B1-5608-40A1-A9DA-042B7BB6BD2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268760"/>
            <a:ext cx="8173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Comic Sans MS" pitchFamily="66" charset="0"/>
              </a:rPr>
              <a:t>Kako se nazivaju velike površine na kojima čovjek uzgaja biljke?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836712"/>
            <a:ext cx="4079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3528" y="213285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ŽIVOTNE ZAJEDNICE ORANICA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3573016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Oranice su umjetne životne zajednice nastale ljudskim djelovanjem.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781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Oranice nastaju krčenjem šuma i oranjem travnjaka.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4509120"/>
            <a:ext cx="8173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Comic Sans MS" pitchFamily="66" charset="0"/>
              </a:rPr>
              <a:t>Kako nastaju oranice?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509120"/>
            <a:ext cx="4079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  <p:bldP spid="8" grpId="0" build="p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016" y="1124744"/>
            <a:ext cx="85334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00B050"/>
                </a:solidFill>
                <a:latin typeface="Comic Sans MS" pitchFamily="66" charset="0"/>
              </a:rPr>
              <a:t>Pesticidi</a:t>
            </a:r>
          </a:p>
          <a:p>
            <a:pPr>
              <a:buFontTx/>
              <a:buChar char="-"/>
            </a:pPr>
            <a:r>
              <a:rPr lang="hr-HR" sz="2000" dirty="0">
                <a:latin typeface="Comic Sans MS" pitchFamily="66" charset="0"/>
              </a:rPr>
              <a:t> kemijska sredstva za suzbijanje štetnika i korova na oranicama</a:t>
            </a:r>
          </a:p>
          <a:p>
            <a:endParaRPr lang="hr-HR" sz="2000" dirty="0">
              <a:latin typeface="Comic Sans MS" pitchFamily="66" charset="0"/>
            </a:endParaRPr>
          </a:p>
          <a:p>
            <a:endParaRPr lang="hr-HR" sz="2000" b="1" dirty="0">
              <a:solidFill>
                <a:srgbClr val="00B050"/>
              </a:solidFill>
              <a:latin typeface="Comic Sans MS" pitchFamily="66" charset="0"/>
            </a:endParaRPr>
          </a:p>
          <a:p>
            <a:endParaRPr lang="hr-HR" sz="2000" b="1" dirty="0">
              <a:solidFill>
                <a:srgbClr val="00B050"/>
              </a:solidFill>
              <a:latin typeface="Comic Sans MS" pitchFamily="66" charset="0"/>
            </a:endParaRPr>
          </a:p>
          <a:p>
            <a:endParaRPr lang="hr-HR" sz="2000" b="1" dirty="0">
              <a:solidFill>
                <a:srgbClr val="00B050"/>
              </a:solidFill>
              <a:latin typeface="Comic Sans MS" pitchFamily="66" charset="0"/>
            </a:endParaRPr>
          </a:p>
          <a:p>
            <a:endParaRPr lang="hr-HR" sz="2000" b="1" dirty="0">
              <a:solidFill>
                <a:srgbClr val="00B050"/>
              </a:solidFill>
              <a:latin typeface="Comic Sans MS" pitchFamily="66" charset="0"/>
            </a:endParaRPr>
          </a:p>
          <a:p>
            <a:endParaRPr lang="hr-HR" sz="2000" b="1" dirty="0">
              <a:solidFill>
                <a:srgbClr val="00B050"/>
              </a:solidFill>
              <a:latin typeface="Comic Sans MS" pitchFamily="66" charset="0"/>
            </a:endParaRPr>
          </a:p>
          <a:p>
            <a:endParaRPr lang="hr-HR" sz="2000" b="1" dirty="0">
              <a:solidFill>
                <a:srgbClr val="00B050"/>
              </a:solidFill>
              <a:latin typeface="Comic Sans MS" pitchFamily="66" charset="0"/>
            </a:endParaRPr>
          </a:p>
          <a:p>
            <a:endParaRPr lang="hr-HR" sz="2000" b="1" dirty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hr-HR" sz="2000" b="1" dirty="0">
                <a:solidFill>
                  <a:srgbClr val="00B050"/>
                </a:solidFill>
                <a:latin typeface="Comic Sans MS" pitchFamily="66" charset="0"/>
              </a:rPr>
              <a:t>Umjetna gnojiva</a:t>
            </a:r>
          </a:p>
          <a:p>
            <a:r>
              <a:rPr lang="hr-HR" sz="2000" dirty="0">
                <a:latin typeface="Comic Sans MS" pitchFamily="66" charset="0"/>
              </a:rPr>
              <a:t> - koriste se za povećanje plodnosti tla </a:t>
            </a:r>
          </a:p>
          <a:p>
            <a:endParaRPr lang="hr-HR" sz="2000" dirty="0">
              <a:latin typeface="Comic Sans MS" pitchFamily="66" charset="0"/>
            </a:endParaRPr>
          </a:p>
          <a:p>
            <a:r>
              <a:rPr lang="hr-HR" sz="2000" dirty="0">
                <a:solidFill>
                  <a:srgbClr val="FF0000"/>
                </a:solidFill>
                <a:latin typeface="Comic Sans MS" pitchFamily="66" charset="0"/>
              </a:rPr>
              <a:t>Uporaba</a:t>
            </a:r>
            <a:r>
              <a:rPr lang="hr-HR" sz="2000" dirty="0">
                <a:latin typeface="Comic Sans MS" pitchFamily="66" charset="0"/>
              </a:rPr>
              <a:t> umjetnih gnojiva i pesticida </a:t>
            </a:r>
            <a:r>
              <a:rPr lang="hr-HR" sz="2000" dirty="0">
                <a:solidFill>
                  <a:srgbClr val="FF0000"/>
                </a:solidFill>
                <a:latin typeface="Comic Sans MS" pitchFamily="66" charset="0"/>
              </a:rPr>
              <a:t>nepovoljno</a:t>
            </a:r>
            <a:r>
              <a:rPr lang="hr-HR" sz="2000" dirty="0">
                <a:latin typeface="Comic Sans MS" pitchFamily="66" charset="0"/>
              </a:rPr>
              <a:t> utječe na tlo, vodu i živa bića oranica </a:t>
            </a:r>
            <a:r>
              <a:rPr lang="hr-HR" sz="2000" dirty="0">
                <a:solidFill>
                  <a:srgbClr val="FF0000"/>
                </a:solidFill>
                <a:latin typeface="Comic Sans MS" pitchFamily="66" charset="0"/>
              </a:rPr>
              <a:t>narušavajući</a:t>
            </a:r>
            <a:r>
              <a:rPr lang="hr-HR" sz="2000" dirty="0">
                <a:latin typeface="Comic Sans MS" pitchFamily="66" charset="0"/>
              </a:rPr>
              <a:t> prirodnu ravnotežu.</a:t>
            </a:r>
          </a:p>
        </p:txBody>
      </p:sp>
      <p:pic>
        <p:nvPicPr>
          <p:cNvPr id="6146" name="Picture 2" descr="C:\Users\dnovoselic\Documents\Daniela prezentacije Priroda 6\Prskanje pesticidi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44824"/>
            <a:ext cx="2873896" cy="21554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TextBox 3"/>
          <p:cNvSpPr txBox="1"/>
          <p:nvPr/>
        </p:nvSpPr>
        <p:spPr>
          <a:xfrm>
            <a:off x="2267744" y="357301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prskanje pesticidima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052736"/>
            <a:ext cx="6733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B050"/>
                </a:solidFill>
                <a:latin typeface="Comic Sans MS" pitchFamily="66" charset="0"/>
              </a:rPr>
              <a:t>BIOLOŠKI UZGOJ BILJAKA</a:t>
            </a:r>
            <a:endParaRPr lang="hr-HR" sz="20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016" y="1844824"/>
            <a:ext cx="88569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sz="2000" dirty="0">
                <a:latin typeface="Comic Sans MS" pitchFamily="66" charset="0"/>
              </a:rPr>
              <a:t> uzgoj biljaka bez primjene kemijskih sredstava</a:t>
            </a:r>
          </a:p>
          <a:p>
            <a:endParaRPr lang="hr-HR" sz="20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hr-HR" sz="2000" dirty="0">
                <a:latin typeface="Comic Sans MS" pitchFamily="66" charset="0"/>
              </a:rPr>
              <a:t> temelji se na tradicionalnom načinu poljoprivredne proizvodnje</a:t>
            </a:r>
          </a:p>
          <a:p>
            <a:endParaRPr lang="hr-HR" sz="20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hr-HR" sz="2000" dirty="0">
                <a:latin typeface="Comic Sans MS" pitchFamily="66" charset="0"/>
              </a:rPr>
              <a:t> za održavanje plodnosti tla koristi se biljni i životinjski otpad </a:t>
            </a:r>
          </a:p>
          <a:p>
            <a:r>
              <a:rPr lang="hr-HR" sz="2000" dirty="0">
                <a:latin typeface="Comic Sans MS" pitchFamily="66" charset="0"/>
              </a:rPr>
              <a:t>   (stajski gnoj, kompost)</a:t>
            </a:r>
          </a:p>
          <a:p>
            <a:endParaRPr lang="hr-HR" sz="20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hr-HR" sz="2000" dirty="0">
                <a:latin typeface="Comic Sans MS" pitchFamily="66" charset="0"/>
              </a:rPr>
              <a:t> mahunarke zasijane s drugim kulturama osiguravaju dovoljno dušika </a:t>
            </a:r>
          </a:p>
          <a:p>
            <a:r>
              <a:rPr lang="hr-HR" sz="2000" dirty="0">
                <a:latin typeface="Comic Sans MS" pitchFamily="66" charset="0"/>
              </a:rPr>
              <a:t>   u tlu</a:t>
            </a:r>
          </a:p>
          <a:p>
            <a:endParaRPr lang="hr-HR" sz="20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hr-HR" sz="2000" dirty="0">
                <a:latin typeface="Comic Sans MS" pitchFamily="66" charset="0"/>
              </a:rPr>
              <a:t> sadnjom grmlja i drveća uz oranice zadržavamo ptice pjevice, grabljivice i male sisavce koji kontroliraju broj kukaca i glodavaca</a:t>
            </a:r>
          </a:p>
          <a:p>
            <a:pPr>
              <a:buFontTx/>
              <a:buChar char="-"/>
            </a:pPr>
            <a:endParaRPr lang="hr-H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0728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Korisne životinje oranica su:</a:t>
            </a:r>
            <a:r>
              <a:rPr lang="hr-HR" sz="2000" i="1" dirty="0">
                <a:latin typeface="Comic Sans MS" pitchFamily="66" charset="0"/>
              </a:rPr>
              <a:t> </a:t>
            </a:r>
          </a:p>
        </p:txBody>
      </p:sp>
      <p:pic>
        <p:nvPicPr>
          <p:cNvPr id="7170" name="Picture 2" descr="C:\Users\dnovoselic\Documents\Daniela prezentacije Priroda 6\J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2823831" cy="17281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171" name="Picture 3" descr="C:\Users\dnovoselic\Documents\Daniela prezentacije Priroda 6\Bozja ovcica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3" y="1556792"/>
            <a:ext cx="2236649" cy="17281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172" name="Picture 4" descr="C:\Users\dnovoselic\Documents\Daniela prezentacije Priroda 6\Uholaza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556792"/>
            <a:ext cx="2172066" cy="17281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TextBox 5"/>
          <p:cNvSpPr txBox="1"/>
          <p:nvPr/>
        </p:nvSpPr>
        <p:spPr>
          <a:xfrm>
            <a:off x="827584" y="357301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jež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1920" y="357301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božja ovčica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8224" y="357301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uholaža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7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7504" y="1268760"/>
            <a:ext cx="885698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1. A. Na temelju usvojenih sadržaja usporedi proizvodnju biljne hrane nekad i danas.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hr-HR" sz="2000" dirty="0">
              <a:latin typeface="Comic Sans MS" pitchFamily="66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hr-H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U srednji stupac upiši navedene postupke u uzgoju biljnih kultura tako da dobiješ ispravan pregled postupaka tradicionalne i moderne poljoprivredne proizvodnje. </a:t>
            </a:r>
            <a:endParaRPr kumimoji="0" lang="hr-H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55576" y="1988840"/>
          <a:ext cx="6912769" cy="4464618"/>
        </p:xfrm>
        <a:graphic>
          <a:graphicData uri="http://schemas.openxmlformats.org/drawingml/2006/table">
            <a:tbl>
              <a:tblPr/>
              <a:tblGrid>
                <a:gridCol w="2303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TRADICIONALNA POLJOPRIVREDA</a:t>
                      </a:r>
                      <a:endParaRPr lang="hr-H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98480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POSTUPCI U UZGOJU BILJNIH KULTURA</a:t>
                      </a:r>
                      <a:endParaRPr lang="hr-H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MODERNA POLJOPRIVREDA</a:t>
                      </a:r>
                      <a:endParaRPr lang="hr-H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Times New Roman"/>
                          <a:ea typeface="Times New Roman"/>
                          <a:cs typeface="Times New Roman"/>
                        </a:rPr>
                        <a:t>ručna ili pomoću zaprega domaćih životinja</a:t>
                      </a:r>
                      <a:endParaRPr lang="hr-H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latin typeface="Times New Roman"/>
                          <a:ea typeface="Times New Roman"/>
                          <a:cs typeface="Times New Roman"/>
                        </a:rPr>
                        <a:t>strojna, pomoću traktora, sijačica, kombajna i dr. </a:t>
                      </a:r>
                      <a:endParaRPr lang="hr-H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Times New Roman"/>
                          <a:ea typeface="Times New Roman"/>
                          <a:cs typeface="Times New Roman"/>
                        </a:rPr>
                        <a:t>prirodna gnojiva (stajski gnoj, zelena gnojidba, kompost)</a:t>
                      </a:r>
                      <a:endParaRPr lang="hr-H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latin typeface="Times New Roman"/>
                          <a:ea typeface="Times New Roman"/>
                          <a:cs typeface="Times New Roman"/>
                        </a:rPr>
                        <a:t>umjetna (mineralna) gnojiva</a:t>
                      </a:r>
                      <a:endParaRPr lang="hr-H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Times New Roman"/>
                          <a:ea typeface="Times New Roman"/>
                          <a:cs typeface="Times New Roman"/>
                        </a:rPr>
                        <a:t>ručno</a:t>
                      </a:r>
                      <a:endParaRPr lang="hr-H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latin typeface="Times New Roman"/>
                          <a:ea typeface="Times New Roman"/>
                          <a:cs typeface="Times New Roman"/>
                        </a:rPr>
                        <a:t>kombajnima i drugim strojevima</a:t>
                      </a:r>
                      <a:endParaRPr lang="hr-H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Times New Roman"/>
                          <a:ea typeface="Times New Roman"/>
                          <a:cs typeface="Times New Roman"/>
                        </a:rPr>
                        <a:t>plijevljenje (čupanje) i okapanje</a:t>
                      </a:r>
                      <a:endParaRPr lang="hr-H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latin typeface="Times New Roman"/>
                          <a:ea typeface="Times New Roman"/>
                          <a:cs typeface="Times New Roman"/>
                        </a:rPr>
                        <a:t>kemijskim sredstvima (herbicidima) i strojno (frezama)</a:t>
                      </a:r>
                      <a:endParaRPr lang="hr-H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8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latin typeface="Times New Roman"/>
                          <a:ea typeface="Times New Roman"/>
                          <a:cs typeface="Times New Roman"/>
                        </a:rPr>
                        <a:t>uzgoj i održavanje živica uz oranice, prskanje vodenim otopinama listova koprive ili buhača, sadnja biljaka u plodoredu s biljkama čiji miris odbija nametnike </a:t>
                      </a:r>
                      <a:endParaRPr lang="hr-H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latin typeface="Times New Roman"/>
                          <a:ea typeface="Times New Roman"/>
                          <a:cs typeface="Times New Roman"/>
                        </a:rPr>
                        <a:t>strojno prskanje kemijskim sredstvima (insekticidima)</a:t>
                      </a:r>
                      <a:endParaRPr lang="hr-H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latin typeface="Times New Roman"/>
                          <a:ea typeface="Times New Roman"/>
                          <a:cs typeface="Times New Roman"/>
                        </a:rPr>
                        <a:t>sadnja i sijanje miješanih kultura i izmjena kultura na manjim oranicama (poljima)</a:t>
                      </a:r>
                      <a:endParaRPr lang="hr-H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latin typeface="Times New Roman"/>
                          <a:ea typeface="Times New Roman"/>
                          <a:cs typeface="Times New Roman"/>
                        </a:rPr>
                        <a:t>sadnja i sijanje najčešće istih ili srodnih  biljnih kultura na istim velikim površinama (plantažama) kroz više godina</a:t>
                      </a:r>
                      <a:endParaRPr lang="hr-H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90872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Comic Sans MS" pitchFamily="66" charset="0"/>
              </a:rPr>
              <a:t>gnojenje tla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1680" y="90872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Comic Sans MS" pitchFamily="66" charset="0"/>
              </a:rPr>
              <a:t>obrada tla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832" y="83671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Comic Sans MS" pitchFamily="66" charset="0"/>
              </a:rPr>
              <a:t>plan sadnje i sijanja </a:t>
            </a:r>
          </a:p>
          <a:p>
            <a:r>
              <a:rPr lang="hr-HR" sz="1200" dirty="0">
                <a:latin typeface="Comic Sans MS" pitchFamily="66" charset="0"/>
              </a:rPr>
              <a:t>biljnih kultura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6096" y="90872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Comic Sans MS" pitchFamily="66" charset="0"/>
              </a:rPr>
              <a:t>sakupljanje plodova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126876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Comic Sans MS" pitchFamily="66" charset="0"/>
              </a:rPr>
              <a:t>zaštita od biljoždernih </a:t>
            </a:r>
          </a:p>
          <a:p>
            <a:r>
              <a:rPr lang="hr-HR" sz="1200" dirty="0">
                <a:latin typeface="Comic Sans MS" pitchFamily="66" charset="0"/>
              </a:rPr>
              <a:t>kukaca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1840" y="1268760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Comic Sans MS" pitchFamily="66" charset="0"/>
              </a:rPr>
              <a:t>zaštita od korova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0092 L 0.2441 0.2423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3073 0.28356 " pathEditMode="relative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22049 0.3569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4283 L 0.00781 0.3997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81481E-6 L 0.34653 0.5252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69283 " pathEditMode="relative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4" grpId="3"/>
      <p:bldP spid="5" grpId="2"/>
      <p:bldP spid="5" grpId="3"/>
      <p:bldP spid="6" grpId="2"/>
      <p:bldP spid="6" grpId="3"/>
      <p:bldP spid="7" grpId="2"/>
      <p:bldP spid="7" grpId="3"/>
      <p:bldP spid="8" grpId="2"/>
      <p:bldP spid="8" grpId="3"/>
      <p:bldP spid="9" grpId="2"/>
      <p:bldP spid="9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1052736"/>
            <a:ext cx="846144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A. Odgovori na pitanja.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a. Kojem od postupaka u uzgoju biljnih</a:t>
            </a:r>
            <a:r>
              <a:rPr kumimoji="0" lang="hr-HR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kultura treba dati prednost ako želimo proizvoditi ili jesti zdravu hranu?</a:t>
            </a:r>
            <a:endParaRPr kumimoji="0" lang="hr-HR" sz="2000" i="0" u="none" strike="noStrike" cap="none" normalizeH="0" dirty="0">
              <a:ln>
                <a:noFill/>
              </a:ln>
              <a:solidFill>
                <a:srgbClr val="00B05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sz="200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Biološkom uzgoju biljaka odnosno tradicionalnoj poljoprivredi.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hr-HR" sz="2000" dirty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r-HR" sz="2000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b. Objasni korist od grmlja zasađenog uz rub oranica.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r-HR" sz="2000" dirty="0">
                <a:solidFill>
                  <a:srgbClr val="00B05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Zadržavamo ptice pjevice, grabljivice i male sisavce koji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r-HR" sz="2000" dirty="0">
                <a:solidFill>
                  <a:srgbClr val="00B05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kontroliraju broj kukaca i glodavaca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hr-HR" sz="2000" dirty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r-HR" sz="2000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c. Na primjeru jednog hranidbenog lanca oranice opiši proces kruženja pesticida u prirodi.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r-HR" sz="2000" dirty="0">
                <a:solidFill>
                  <a:srgbClr val="00B05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Pesticide biljke ugrađuju u sebe, a potrošači I. II. i viših redova ih kroz proces prehrane nakupljaju/ugrađuju u sebe.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hr-HR" sz="2000" dirty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hr-HR" sz="2000" dirty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hr-H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0584" y="1340768"/>
            <a:ext cx="6049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Comic Sans MS" pitchFamily="66" charset="0"/>
              </a:rPr>
              <a:t>Koje se biljke uzgajaju na oranicama?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196752"/>
            <a:ext cx="4079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3528" y="1916832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Na oranicama se uzgajaju biljke koje čovjek koristi:</a:t>
            </a:r>
          </a:p>
          <a:p>
            <a:pPr>
              <a:buFontTx/>
              <a:buChar char="-"/>
            </a:pPr>
            <a:r>
              <a:rPr lang="hr-HR" sz="2000" dirty="0">
                <a:latin typeface="Comic Sans MS" pitchFamily="66" charset="0"/>
              </a:rPr>
              <a:t> u vlastitoj prehrani</a:t>
            </a:r>
          </a:p>
          <a:p>
            <a:pPr>
              <a:buFontTx/>
              <a:buChar char="-"/>
            </a:pPr>
            <a:r>
              <a:rPr lang="hr-HR" sz="2000" dirty="0">
                <a:latin typeface="Comic Sans MS" pitchFamily="66" charset="0"/>
              </a:rPr>
              <a:t> za prehranu stoke </a:t>
            </a:r>
          </a:p>
          <a:p>
            <a:pPr>
              <a:buFontTx/>
              <a:buChar char="-"/>
            </a:pPr>
            <a:r>
              <a:rPr lang="hr-HR" sz="2000" dirty="0">
                <a:latin typeface="Comic Sans MS" pitchFamily="66" charset="0"/>
              </a:rPr>
              <a:t> kao sirovinu za industrijsku proizvodnju.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3573016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Comic Sans MS" pitchFamily="66" charset="0"/>
              </a:rPr>
              <a:t>Promotri slike i imenuj biljke koje čovjek uzgaja na oranicama.</a:t>
            </a:r>
          </a:p>
        </p:txBody>
      </p:sp>
      <p:pic>
        <p:nvPicPr>
          <p:cNvPr id="1026" name="Picture 2" descr="C:\Users\dnovoselic\Documents\Daniela prezentacije Priroda 6\Biljna kultura a. psen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420" y="4149080"/>
            <a:ext cx="2265724" cy="15121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 descr="C:\Users\dnovoselic\Documents\Daniela prezentacije Priroda 6\Biljna kultura b. kukuru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149080"/>
            <a:ext cx="2061592" cy="15461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8" name="Picture 4" descr="C:\Users\dnovoselic\Documents\Daniela prezentacije Priroda 6\Biljna kultura c. suncokr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3" y="4149080"/>
            <a:ext cx="2352309" cy="15489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395536" y="587727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pšenica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7864" y="587727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kukuruz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6176" y="587727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suncokret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build="p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70080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Comic Sans MS" pitchFamily="66" charset="0"/>
              </a:rPr>
              <a:t>Zašto životne zajednice oranica imaju manje vrsta nego prirodne životne zajednice travnjaka ili šuma?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268760"/>
            <a:ext cx="4079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7504" y="3140968"/>
            <a:ext cx="8856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Tlo se oranica prije svake sjetve obrađuje poljoprivrednom mehanizacijom i dohranjuje. </a:t>
            </a:r>
          </a:p>
          <a:p>
            <a:endParaRPr lang="hr-HR" sz="2000" dirty="0">
              <a:latin typeface="Comic Sans MS" pitchFamily="66" charset="0"/>
            </a:endParaRPr>
          </a:p>
          <a:p>
            <a:r>
              <a:rPr lang="hr-HR" sz="2000" dirty="0">
                <a:latin typeface="Comic Sans MS" pitchFamily="66" charset="0"/>
              </a:rPr>
              <a:t>Pripremom oranica za sjetvu ili sadnju samo jedne biljne vrste – </a:t>
            </a:r>
            <a:r>
              <a:rPr lang="hr-HR" sz="2000" b="1" dirty="0">
                <a:solidFill>
                  <a:srgbClr val="00B050"/>
                </a:solidFill>
                <a:latin typeface="Comic Sans MS" pitchFamily="66" charset="0"/>
              </a:rPr>
              <a:t>biljne kulture </a:t>
            </a:r>
            <a:r>
              <a:rPr lang="hr-HR" sz="2000" dirty="0">
                <a:latin typeface="Comic Sans MS" pitchFamily="66" charset="0"/>
              </a:rPr>
              <a:t>– osigurava se njezin veliki prinos.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072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Comic Sans MS" pitchFamily="66" charset="0"/>
              </a:rPr>
              <a:t>Promotri slike i imenuj biljne vrste koje se u našim krajevima uzgajaju kao biljne kulture.</a:t>
            </a:r>
          </a:p>
        </p:txBody>
      </p:sp>
      <p:pic>
        <p:nvPicPr>
          <p:cNvPr id="2050" name="Picture 2" descr="C:\Users\dnovoselic\Documents\Daniela prezentacije Priroda 6\Psenic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2721901" cy="21602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051" name="Picture 3" descr="C:\Users\dnovoselic\Documents\Daniela prezentacije Priroda 6\Biljna kultura b. kukuru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276872"/>
            <a:ext cx="2880320" cy="21602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052" name="Picture 4" descr="C:\Users\dnovoselic\Documents\Daniela prezentacije Priroda 6\Jec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276872"/>
            <a:ext cx="2880320" cy="21602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TextBox 6"/>
          <p:cNvSpPr txBox="1"/>
          <p:nvPr/>
        </p:nvSpPr>
        <p:spPr>
          <a:xfrm>
            <a:off x="611560" y="494116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pšenica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3888" y="486916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kukuruz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216" y="486916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ječam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dnovoselic\Documents\Daniela prezentacije Priroda 6\Z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2770147" cy="184133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074" name="Picture 2" descr="C:\Users\dnovoselic\Documents\Daniela prezentacije Priroda 6\Biljna kultura c. suncokr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196752"/>
            <a:ext cx="2789728" cy="18369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075" name="Picture 3" descr="C:\Users\dnovoselic\Documents\Daniela prezentacije Priroda 6\So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196752"/>
            <a:ext cx="2543944" cy="18722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076" name="Picture 4" descr="C:\Users\dnovoselic\Documents\Daniela prezentacije Priroda 6\Krump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17032"/>
            <a:ext cx="4063380" cy="225743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077" name="Picture 5" descr="C:\Users\dnovoselic\Documents\Daniela prezentacije Priroda 6\Secerna rep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1" y="3789040"/>
            <a:ext cx="3889851" cy="21610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TextBox 6"/>
          <p:cNvSpPr txBox="1"/>
          <p:nvPr/>
        </p:nvSpPr>
        <p:spPr>
          <a:xfrm>
            <a:off x="899592" y="314096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zob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7904" y="314096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suncokret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0232" y="314096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soja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602128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krumpir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2080" y="602128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šećerna repa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016" y="1124744"/>
            <a:ext cx="88569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B050"/>
                </a:solidFill>
                <a:latin typeface="Comic Sans MS" pitchFamily="66" charset="0"/>
              </a:rPr>
              <a:t>Korovi</a:t>
            </a:r>
          </a:p>
          <a:p>
            <a:pPr>
              <a:buFontTx/>
              <a:buChar char="-"/>
            </a:pPr>
            <a:r>
              <a:rPr lang="hr-HR" sz="2000" dirty="0">
                <a:latin typeface="Comic Sans MS" pitchFamily="66" charset="0"/>
              </a:rPr>
              <a:t> otporne vrste biljaka koje se često javljaju uz kultivirane biljke</a:t>
            </a:r>
          </a:p>
          <a:p>
            <a:pPr>
              <a:buFontTx/>
              <a:buChar char="-"/>
            </a:pPr>
            <a:r>
              <a:rPr lang="hr-HR" sz="2000" dirty="0">
                <a:latin typeface="Comic Sans MS" pitchFamily="66" charset="0"/>
              </a:rPr>
              <a:t> kultiviranim biljkama zauzimaju prostor i crpe vodu i mineralne tvari iz tla</a:t>
            </a:r>
          </a:p>
          <a:p>
            <a:pPr>
              <a:buFontTx/>
              <a:buChar char="-"/>
            </a:pPr>
            <a:r>
              <a:rPr lang="hr-HR" sz="2000" dirty="0">
                <a:latin typeface="Comic Sans MS" pitchFamily="66" charset="0"/>
              </a:rPr>
              <a:t> smanjuje se prinos biljnih kultura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016" y="3140968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00B050"/>
                </a:solidFill>
                <a:latin typeface="Comic Sans MS" pitchFamily="66" charset="0"/>
              </a:rPr>
              <a:t>Najčešće su korovne vrste oranica: </a:t>
            </a:r>
          </a:p>
          <a:p>
            <a:pPr>
              <a:buFontTx/>
              <a:buChar char="-"/>
            </a:pPr>
            <a:r>
              <a:rPr lang="hr-HR" sz="2000" dirty="0">
                <a:latin typeface="Comic Sans MS" pitchFamily="66" charset="0"/>
              </a:rPr>
              <a:t> trave: pirika i ljulj</a:t>
            </a:r>
          </a:p>
          <a:p>
            <a:pPr>
              <a:buFontTx/>
              <a:buChar char="-"/>
            </a:pPr>
            <a:r>
              <a:rPr lang="hr-HR" sz="2000" dirty="0">
                <a:latin typeface="Comic Sans MS" pitchFamily="66" charset="0"/>
              </a:rPr>
              <a:t> različak</a:t>
            </a:r>
          </a:p>
          <a:p>
            <a:pPr>
              <a:buFontTx/>
              <a:buChar char="-"/>
            </a:pPr>
            <a:r>
              <a:rPr lang="hr-HR" sz="2000" dirty="0">
                <a:latin typeface="Comic Sans MS" pitchFamily="66" charset="0"/>
              </a:rPr>
              <a:t> troskot</a:t>
            </a:r>
          </a:p>
          <a:p>
            <a:pPr>
              <a:buFontTx/>
              <a:buChar char="-"/>
            </a:pPr>
            <a:r>
              <a:rPr lang="hr-HR" sz="2000" dirty="0">
                <a:latin typeface="Comic Sans MS" pitchFamily="66" charset="0"/>
              </a:rPr>
              <a:t> vilina kosa</a:t>
            </a:r>
          </a:p>
          <a:p>
            <a:pPr>
              <a:buFontTx/>
              <a:buChar char="-"/>
            </a:pPr>
            <a:r>
              <a:rPr lang="hr-HR" sz="2000" dirty="0">
                <a:latin typeface="Comic Sans MS" pitchFamily="66" charset="0"/>
              </a:rPr>
              <a:t> osjak</a:t>
            </a:r>
          </a:p>
          <a:p>
            <a:pPr>
              <a:buFontTx/>
              <a:buChar char="-"/>
            </a:pPr>
            <a:r>
              <a:rPr lang="hr-HR" sz="2000" dirty="0">
                <a:latin typeface="Comic Sans MS" pitchFamily="66" charset="0"/>
              </a:rPr>
              <a:t> trputac</a:t>
            </a:r>
          </a:p>
          <a:p>
            <a:pPr>
              <a:buFontTx/>
              <a:buChar char="-"/>
            </a:pPr>
            <a:r>
              <a:rPr lang="hr-HR" sz="2000" dirty="0">
                <a:latin typeface="Comic Sans MS" pitchFamily="66" charset="0"/>
              </a:rPr>
              <a:t> kukolj</a:t>
            </a:r>
          </a:p>
          <a:p>
            <a:pPr>
              <a:buFontTx/>
              <a:buChar char="-"/>
            </a:pPr>
            <a:endParaRPr lang="hr-H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0728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Comic Sans MS" pitchFamily="66" charset="0"/>
              </a:rPr>
              <a:t>Promotri slike i imenuj također vrlo česte korovne vrste oranica. </a:t>
            </a:r>
          </a:p>
        </p:txBody>
      </p:sp>
      <p:pic>
        <p:nvPicPr>
          <p:cNvPr id="4098" name="Picture 2" descr="C:\Users\dnovoselic\Documents\Daniela prezentacije Priroda 6\Korovi a. mako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2848056" cy="18965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099" name="Picture 3" descr="C:\Users\dnovoselic\Documents\Daniela prezentacije Priroda 6\Korovi b. ambroz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2619896" cy="19649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100" name="Picture 4" descr="C:\Users\dnovoselic\Documents\Daniela prezentacije Priroda 6\Korovi c. sl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933056"/>
            <a:ext cx="2736304" cy="20522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101" name="Picture 5" descr="C:\Users\dnovoselic\Documents\Daniela prezentacije Priroda 6\maslaca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05064"/>
            <a:ext cx="2448272" cy="19442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TextBox 6"/>
          <p:cNvSpPr txBox="1"/>
          <p:nvPr/>
        </p:nvSpPr>
        <p:spPr>
          <a:xfrm>
            <a:off x="1403648" y="342900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mak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350100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ambrozija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9632" y="602128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slak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2080" y="602128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maslačak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robinage.com/article-images/pencil-n-pap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621538" cy="5730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71600" y="908720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184482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00B050"/>
                </a:solidFill>
                <a:latin typeface="Comic Sans MS" pitchFamily="66" charset="0"/>
              </a:rPr>
              <a:t>ŽIVOTINJE ORANICA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123728" y="2276872"/>
            <a:ext cx="100811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2924944"/>
            <a:ext cx="16561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sz="2000" dirty="0">
                <a:latin typeface="Comic Sans MS" pitchFamily="66" charset="0"/>
              </a:rPr>
              <a:t> prepelica</a:t>
            </a:r>
          </a:p>
          <a:p>
            <a:pPr>
              <a:buFontTx/>
              <a:buChar char="-"/>
            </a:pPr>
            <a:r>
              <a:rPr lang="hr-HR" sz="2000" dirty="0">
                <a:latin typeface="Comic Sans MS" pitchFamily="66" charset="0"/>
              </a:rPr>
              <a:t> trčka</a:t>
            </a:r>
          </a:p>
          <a:p>
            <a:pPr>
              <a:buFontTx/>
              <a:buChar char="-"/>
            </a:pPr>
            <a:r>
              <a:rPr lang="hr-HR" sz="2000" dirty="0">
                <a:latin typeface="Comic Sans MS" pitchFamily="66" charset="0"/>
              </a:rPr>
              <a:t> fazan</a:t>
            </a:r>
          </a:p>
          <a:p>
            <a:pPr>
              <a:buFontTx/>
              <a:buChar char="-"/>
            </a:pPr>
            <a:endParaRPr lang="hr-HR" sz="2000" dirty="0">
              <a:latin typeface="Comic Sans MS" pitchFamily="66" charset="0"/>
            </a:endParaRPr>
          </a:p>
          <a:p>
            <a:pPr>
              <a:buFontTx/>
              <a:buChar char="-"/>
            </a:pPr>
            <a:endParaRPr lang="hr-HR" sz="20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hr-HR" sz="2000" dirty="0">
                <a:latin typeface="Comic Sans MS" pitchFamily="66" charset="0"/>
              </a:rPr>
              <a:t> hrčak</a:t>
            </a:r>
          </a:p>
          <a:p>
            <a:pPr>
              <a:buFontTx/>
              <a:buChar char="-"/>
            </a:pPr>
            <a:r>
              <a:rPr lang="hr-HR" sz="2000" dirty="0">
                <a:latin typeface="Comic Sans MS" pitchFamily="66" charset="0"/>
              </a:rPr>
              <a:t> poljski miš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3131840" y="2996952"/>
            <a:ext cx="504056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3707904" y="314096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prilagodbe</a:t>
            </a:r>
          </a:p>
        </p:txBody>
      </p:sp>
      <p:cxnSp>
        <p:nvCxnSpPr>
          <p:cNvPr id="14" name="Straight Connector 13"/>
          <p:cNvCxnSpPr>
            <a:endCxn id="15" idx="1"/>
          </p:cNvCxnSpPr>
          <p:nvPr/>
        </p:nvCxnSpPr>
        <p:spPr>
          <a:xfrm flipV="1">
            <a:off x="5076056" y="2846839"/>
            <a:ext cx="936104" cy="510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12160" y="249289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smeđa boja tijela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0152" y="342900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gnijezda grade na tlu</a:t>
            </a:r>
          </a:p>
        </p:txBody>
      </p:sp>
      <p:cxnSp>
        <p:nvCxnSpPr>
          <p:cNvPr id="23" name="Straight Connector 22"/>
          <p:cNvCxnSpPr>
            <a:endCxn id="18" idx="1"/>
          </p:cNvCxnSpPr>
          <p:nvPr/>
        </p:nvCxnSpPr>
        <p:spPr>
          <a:xfrm>
            <a:off x="5076056" y="3356992"/>
            <a:ext cx="864096" cy="272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/>
      <p:bldP spid="1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0728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Comic Sans MS" pitchFamily="66" charset="0"/>
              </a:rPr>
              <a:t>Promotri slike i imenuj životinje. </a:t>
            </a:r>
          </a:p>
        </p:txBody>
      </p:sp>
      <p:pic>
        <p:nvPicPr>
          <p:cNvPr id="5123" name="Picture 3" descr="C:\Users\dnovoselic\Documents\Daniela prezentacije Priroda 6\Prepel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677394" cy="24491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124" name="Picture 4" descr="C:\Users\dnovoselic\Documents\Daniela prezentacije Priroda 6\faz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45394"/>
            <a:ext cx="3242236" cy="24316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TextBox 5"/>
          <p:cNvSpPr txBox="1"/>
          <p:nvPr/>
        </p:nvSpPr>
        <p:spPr>
          <a:xfrm>
            <a:off x="1259632" y="436510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prepelica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0072" y="436510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mužjak i ženka fazana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522920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Comic Sans MS" pitchFamily="66" charset="0"/>
              </a:rPr>
              <a:t>Koje opasnosti za ove životinje te njihovu mladunčad stvara strojna obrada tla?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4941168"/>
            <a:ext cx="4079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7" grpId="0"/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672</Words>
  <Application>Microsoft Office PowerPoint</Application>
  <PresentationFormat>On-screen Show (4:3)</PresentationFormat>
  <Paragraphs>130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Daniela Novoselić</dc:creator>
  <cp:lastModifiedBy>Marijana</cp:lastModifiedBy>
  <cp:revision>39</cp:revision>
  <dcterms:created xsi:type="dcterms:W3CDTF">2015-03-18T08:33:05Z</dcterms:created>
  <dcterms:modified xsi:type="dcterms:W3CDTF">2020-05-22T10:47:22Z</dcterms:modified>
</cp:coreProperties>
</file>