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59" r:id="rId5"/>
    <p:sldId id="258" r:id="rId6"/>
    <p:sldId id="260" r:id="rId7"/>
    <p:sldId id="261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1D3B-2149-4528-940F-80EAA0DB00DE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9507-9D59-457C-B6F4-60BCC12E8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1D3B-2149-4528-940F-80EAA0DB00DE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9507-9D59-457C-B6F4-60BCC12E8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1D3B-2149-4528-940F-80EAA0DB00DE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9507-9D59-457C-B6F4-60BCC12E8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1D3B-2149-4528-940F-80EAA0DB00DE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9507-9D59-457C-B6F4-60BCC12E8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1D3B-2149-4528-940F-80EAA0DB00DE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9507-9D59-457C-B6F4-60BCC12E8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1D3B-2149-4528-940F-80EAA0DB00DE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9507-9D59-457C-B6F4-60BCC12E8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1D3B-2149-4528-940F-80EAA0DB00DE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9507-9D59-457C-B6F4-60BCC12E8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1D3B-2149-4528-940F-80EAA0DB00DE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9507-9D59-457C-B6F4-60BCC12E8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1D3B-2149-4528-940F-80EAA0DB00DE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9507-9D59-457C-B6F4-60BCC12E8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1D3B-2149-4528-940F-80EAA0DB00DE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9507-9D59-457C-B6F4-60BCC12E8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1D3B-2149-4528-940F-80EAA0DB00DE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9507-9D59-457C-B6F4-60BCC12E8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1D3B-2149-4528-940F-80EAA0DB00DE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F9507-9D59-457C-B6F4-60BCC12E8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979712" y="1484784"/>
            <a:ext cx="3960440" cy="1440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rPr>
              <a:t>Trava reste, cvate cvitak,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rPr>
              <a:t>reste zdravje, dobar žitak;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rPr>
              <a:t>pasite se, ovce zdrave,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rPr>
              <a:t>zelene je dosta trave.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979712" y="3131096"/>
            <a:ext cx="40324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Trava reste, rumen cvitak,</a:t>
            </a:r>
            <a:endParaRPr kumimoji="0" lang="hr-HR" sz="2000" b="1" i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vam, ovčice, dobar žitak,</a:t>
            </a:r>
            <a:endParaRPr kumimoji="0" lang="hr-HR" sz="2000" b="1" i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ja sam venčac opravila</a:t>
            </a:r>
            <a:r>
              <a:rPr lang="hr-HR" sz="1200" b="1" i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Times New Roman" pitchFamily="18" charset="0"/>
              </a:rPr>
              <a:t>na</a:t>
            </a:r>
            <a:r>
              <a:rPr kumimoji="0" lang="hr-HR" sz="2000" b="1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Times New Roman" pitchFamily="18" charset="0"/>
              </a:rPr>
              <a:t> glavicu postavila.</a:t>
            </a:r>
            <a:endParaRPr kumimoji="0" lang="hr-HR" sz="2000" b="1" i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73325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latin typeface="Comic Sans MS" pitchFamily="66" charset="0"/>
              </a:rPr>
              <a:t>Ulomak iz djela “Muke svete Margarite” nastalo oko 1500 godine kao dramatizacija svetačke legende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 animBg="1"/>
      <p:bldP spid="22534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40768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a. Što se događa s brojnošću rumenike tijekom četiri godine košnje livade?</a:t>
            </a:r>
          </a:p>
          <a:p>
            <a:r>
              <a:rPr lang="hr-HR" sz="2000" b="1" dirty="0">
                <a:solidFill>
                  <a:srgbClr val="00B050"/>
                </a:solidFill>
                <a:latin typeface="Comic Sans MS" pitchFamily="66" charset="0"/>
              </a:rPr>
              <a:t>Brojnost rumenike se smanjuje.</a:t>
            </a:r>
          </a:p>
          <a:p>
            <a:r>
              <a:rPr lang="hr-HR" sz="2000" dirty="0">
                <a:latin typeface="Comic Sans MS" pitchFamily="66" charset="0"/>
              </a:rPr>
              <a:t>b. Kako je utjecala redovita košnja livade na brojnost trava i djeteline?</a:t>
            </a:r>
          </a:p>
          <a:p>
            <a:r>
              <a:rPr lang="hr-HR" sz="2000" b="1" dirty="0">
                <a:solidFill>
                  <a:srgbClr val="00B050"/>
                </a:solidFill>
                <a:latin typeface="Comic Sans MS" pitchFamily="66" charset="0"/>
              </a:rPr>
              <a:t>Brojnost trava i djeteline se tijekom godina redovite košnje smanjila.</a:t>
            </a:r>
          </a:p>
          <a:p>
            <a:r>
              <a:rPr lang="hr-HR" sz="2000" dirty="0">
                <a:latin typeface="Comic Sans MS" pitchFamily="66" charset="0"/>
              </a:rPr>
              <a:t>c. Što je uzrokovalo spomenutu promjenu?</a:t>
            </a:r>
          </a:p>
          <a:p>
            <a:r>
              <a:rPr lang="hr-HR" sz="2000" b="1" dirty="0">
                <a:solidFill>
                  <a:srgbClr val="00B050"/>
                </a:solidFill>
                <a:latin typeface="Comic Sans MS" pitchFamily="66" charset="0"/>
              </a:rPr>
              <a:t>Spomenutu promjenu uzrokovala je košnja u razdoblju cvatnje.</a:t>
            </a:r>
          </a:p>
          <a:p>
            <a:r>
              <a:rPr lang="hr-HR" sz="2000" dirty="0">
                <a:latin typeface="Comic Sans MS" pitchFamily="66" charset="0"/>
              </a:rPr>
              <a:t>d. Što je poljoprivrednik vjerojatno poduzeo da je 2001. godine ponovno porasla brojnost trava i djeteline?</a:t>
            </a:r>
          </a:p>
          <a:p>
            <a:r>
              <a:rPr lang="hr-HR" sz="2000" b="1" dirty="0">
                <a:solidFill>
                  <a:srgbClr val="00B050"/>
                </a:solidFill>
                <a:latin typeface="Comic Sans MS" pitchFamily="66" charset="0"/>
              </a:rPr>
              <a:t>Vjerojatno je zasijao sjemenke tih biljaka.</a:t>
            </a:r>
          </a:p>
          <a:p>
            <a:r>
              <a:rPr lang="hr-HR" sz="2000" dirty="0">
                <a:latin typeface="Comic Sans MS" pitchFamily="66" charset="0"/>
              </a:rPr>
              <a:t>e. Kako će to dugoročno utjecati na brojnost rumenike?</a:t>
            </a:r>
          </a:p>
          <a:p>
            <a:r>
              <a:rPr lang="hr-HR" sz="2000" b="1" dirty="0">
                <a:solidFill>
                  <a:srgbClr val="00B050"/>
                </a:solidFill>
                <a:latin typeface="Comic Sans MS" pitchFamily="66" charset="0"/>
              </a:rPr>
              <a:t>Brojnost rumenike će se i dalje smanjivati.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skok-sosice.hr/wp-content/uploads/2013/05/bidinjak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49080"/>
            <a:ext cx="2448272" cy="18362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484" name="Picture 4" descr="http://www.zastita-prirode-smz.hr/sunjsko-polje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149080"/>
            <a:ext cx="2402786" cy="1803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  <a:bevelB prst="angle"/>
          </a:sp3d>
        </p:spPr>
      </p:pic>
      <p:pic>
        <p:nvPicPr>
          <p:cNvPr id="20488" name="Picture 8" descr="http://www.np-sjeverni-velebit.hr/park/zivapriroda/slike/2-1-Ziva-priroda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149080"/>
            <a:ext cx="2454846" cy="18428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1619672" y="170080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KORIST OD TRAVNJAKA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Novi udzbenici 2011-2012\Priroda 6\Slike Rb\38. Korist od travnjaka\Na svjezem zra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1797424" cy="11929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39" name="Picture 3" descr="D:\Novi udzbenici 2011-2012\Priroda 6\Slike Rb\38. Korist od travnjaka\Sije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2"/>
            <a:ext cx="1584483" cy="11887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40" name="Picture 4" descr="D:\Novi udzbenici 2011-2012\Priroda 6\Slike Rb\38. Korist od travnjaka\Nogom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556792"/>
            <a:ext cx="1580538" cy="12644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41" name="Picture 5" descr="D:\Novi udzbenici 2011-2012\Priroda 6\Slike Rb\38. Korist od travnjaka\Ca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556792"/>
            <a:ext cx="1654491" cy="12408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467544" y="90872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Na prikazanim slikama prepoznaj korist koju čovjek ima od travnjaka.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99695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rekreacija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299695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hrana</a:t>
            </a:r>
            <a:r>
              <a:rPr lang="hr-HR" sz="2000" dirty="0"/>
              <a:t> za stoku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299695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sport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8184" y="299695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jestive i </a:t>
            </a:r>
            <a:r>
              <a:rPr lang="hr-HR" sz="2000" dirty="0">
                <a:latin typeface="Comic Sans MS" pitchFamily="66" charset="0"/>
              </a:rPr>
              <a:t>ljekovite</a:t>
            </a:r>
            <a:r>
              <a:rPr lang="hr-HR" sz="2000" dirty="0"/>
              <a:t> biljke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364502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itchFamily="66" charset="0"/>
              </a:rPr>
              <a:t>Na koje načine čovjek utječe na održavanje životne zajednice travnjaka na nekom području?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3933056"/>
            <a:ext cx="4079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51520" y="558924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itchFamily="66" charset="0"/>
              </a:rPr>
              <a:t>Zašto je pašnjake potrebno povremeno kositi?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661248"/>
            <a:ext cx="4079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23528" y="45091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Pašnjaci koji nastaju ispašom stoke razlikuju se biljnim vrstama od livada koje se kose za proizvodnju stočne hrane ili za rekreaciju.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allAtOnce"/>
      <p:bldP spid="11" grpId="0" build="p"/>
      <p:bldP spid="14" grpId="0" build="p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566124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itchFamily="66" charset="0"/>
              </a:rPr>
              <a:t>Zašto se livade kose tijekom cvatnje?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052736"/>
            <a:ext cx="4079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7951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itchFamily="66" charset="0"/>
              </a:rPr>
              <a:t>U kojim je mjesecima moguća ispaša stoke na pašnjacima u kontinentalnoj Hrvatskoj, a u kojima u primorskoj Hrvatskoj? </a:t>
            </a:r>
          </a:p>
        </p:txBody>
      </p:sp>
      <p:pic>
        <p:nvPicPr>
          <p:cNvPr id="16386" name="Picture 2" descr="C:\Users\dnovoselic\Documents\Daniela prezentacije Priroda 6\Kosnja liv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844824"/>
            <a:ext cx="5024219" cy="3528392"/>
          </a:xfrm>
          <a:prstGeom prst="rect">
            <a:avLst/>
          </a:prstGeom>
          <a:noFill/>
        </p:spPr>
      </p:pic>
      <p:sp>
        <p:nvSpPr>
          <p:cNvPr id="17" name="Rectangular Callout 16"/>
          <p:cNvSpPr/>
          <p:nvPr/>
        </p:nvSpPr>
        <p:spPr>
          <a:xfrm>
            <a:off x="5868144" y="1844824"/>
            <a:ext cx="2613209" cy="1200294"/>
          </a:xfrm>
          <a:prstGeom prst="wedgeRectCallout">
            <a:avLst>
              <a:gd name="adj1" fmla="val -75438"/>
              <a:gd name="adj2" fmla="val 11782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6084168" y="198884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Što prikazuje slika?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build="p"/>
      <p:bldP spid="17" grpId="0" animBg="1"/>
      <p:bldP spid="1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980728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Pročitaj odlomak o sušenju i spremanju pokošene trave na 142. stranici udžbenika i riješi radni listić: pojmove s popisa upiši na odgovarajuće mjesto u shematskom prikazu: </a:t>
            </a:r>
          </a:p>
          <a:p>
            <a:r>
              <a:rPr lang="hr-HR" sz="2000" dirty="0">
                <a:solidFill>
                  <a:srgbClr val="00B050"/>
                </a:solidFill>
                <a:latin typeface="Comic Sans MS" pitchFamily="66" charset="0"/>
              </a:rPr>
              <a:t>silos</a:t>
            </a:r>
            <a:r>
              <a:rPr lang="hr-HR" sz="2000" dirty="0">
                <a:latin typeface="Comic Sans MS" pitchFamily="66" charset="0"/>
              </a:rPr>
              <a:t>, </a:t>
            </a:r>
            <a:r>
              <a:rPr lang="hr-HR" sz="2000" dirty="0">
                <a:solidFill>
                  <a:srgbClr val="00B050"/>
                </a:solidFill>
                <a:latin typeface="Comic Sans MS" pitchFamily="66" charset="0"/>
              </a:rPr>
              <a:t>na suncu</a:t>
            </a:r>
            <a:r>
              <a:rPr lang="hr-HR" sz="2000" dirty="0">
                <a:latin typeface="Comic Sans MS" pitchFamily="66" charset="0"/>
              </a:rPr>
              <a:t>, </a:t>
            </a:r>
            <a:r>
              <a:rPr lang="hr-HR" sz="2000" dirty="0">
                <a:solidFill>
                  <a:srgbClr val="00B050"/>
                </a:solidFill>
                <a:latin typeface="Comic Sans MS" pitchFamily="66" charset="0"/>
              </a:rPr>
              <a:t>siliranje</a:t>
            </a:r>
            <a:r>
              <a:rPr lang="hr-HR" sz="2000" dirty="0">
                <a:latin typeface="Comic Sans MS" pitchFamily="66" charset="0"/>
              </a:rPr>
              <a:t>, </a:t>
            </a:r>
            <a:r>
              <a:rPr lang="hr-HR" sz="2000" dirty="0">
                <a:solidFill>
                  <a:srgbClr val="00B050"/>
                </a:solidFill>
                <a:latin typeface="Comic Sans MS" pitchFamily="66" charset="0"/>
              </a:rPr>
              <a:t>u sušarama</a:t>
            </a:r>
            <a:r>
              <a:rPr lang="hr-HR" sz="2000" dirty="0">
                <a:latin typeface="Comic Sans MS" pitchFamily="66" charset="0"/>
              </a:rPr>
              <a:t>, </a:t>
            </a:r>
            <a:r>
              <a:rPr lang="hr-HR" sz="2000" dirty="0">
                <a:solidFill>
                  <a:srgbClr val="00B050"/>
                </a:solidFill>
                <a:latin typeface="Comic Sans MS" pitchFamily="66" charset="0"/>
              </a:rPr>
              <a:t>sjenici</a:t>
            </a:r>
            <a:r>
              <a:rPr lang="hr-HR" sz="2000" dirty="0">
                <a:latin typeface="Comic Sans MS" pitchFamily="66" charset="0"/>
              </a:rPr>
              <a:t>, </a:t>
            </a:r>
            <a:r>
              <a:rPr lang="hr-HR" sz="2000" dirty="0">
                <a:solidFill>
                  <a:srgbClr val="00B050"/>
                </a:solidFill>
                <a:latin typeface="Comic Sans MS" pitchFamily="66" charset="0"/>
              </a:rPr>
              <a:t>bale</a:t>
            </a:r>
            <a:r>
              <a:rPr lang="hr-HR" sz="2000" dirty="0">
                <a:latin typeface="Comic Sans MS" pitchFamily="66" charset="0"/>
              </a:rPr>
              <a:t>, </a:t>
            </a:r>
            <a:r>
              <a:rPr lang="hr-HR" sz="2000" dirty="0">
                <a:solidFill>
                  <a:srgbClr val="00B050"/>
                </a:solidFill>
                <a:latin typeface="Comic Sans MS" pitchFamily="66" charset="0"/>
              </a:rPr>
              <a:t>plastovi</a:t>
            </a:r>
          </a:p>
        </p:txBody>
      </p:sp>
      <p:pic>
        <p:nvPicPr>
          <p:cNvPr id="5" name="Picture 4" descr="http://www.robinage.com/article-images/pencil-n-pap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621538" cy="5730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55776" y="234888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POKOŠENA TRAVA</a:t>
            </a:r>
          </a:p>
          <a:p>
            <a:r>
              <a:rPr lang="hr-HR" sz="2000" dirty="0"/>
              <a:t>sijeno, otava, otavić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39752" y="3068960"/>
            <a:ext cx="648072" cy="576064"/>
          </a:xfrm>
          <a:prstGeom prst="straightConnector1">
            <a:avLst/>
          </a:prstGeom>
          <a:ln w="127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5616" y="306896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sušenje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4008" y="3068960"/>
            <a:ext cx="576064" cy="576064"/>
          </a:xfrm>
          <a:prstGeom prst="straightConnector1">
            <a:avLst/>
          </a:prstGeom>
          <a:ln w="127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0112" y="314096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svježa trava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5536" y="3717032"/>
            <a:ext cx="1440160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ounded Rectangle 12"/>
          <p:cNvSpPr/>
          <p:nvPr/>
        </p:nvSpPr>
        <p:spPr>
          <a:xfrm>
            <a:off x="2195736" y="3717032"/>
            <a:ext cx="1800200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ounded Rectangle 13"/>
          <p:cNvSpPr/>
          <p:nvPr/>
        </p:nvSpPr>
        <p:spPr>
          <a:xfrm>
            <a:off x="5580112" y="3645024"/>
            <a:ext cx="2376264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79712" y="4293096"/>
            <a:ext cx="0" cy="864096"/>
          </a:xfrm>
          <a:prstGeom prst="straightConnector1">
            <a:avLst/>
          </a:prstGeom>
          <a:ln w="127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195736" y="5229200"/>
            <a:ext cx="1440160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ounded Rectangle 17"/>
          <p:cNvSpPr/>
          <p:nvPr/>
        </p:nvSpPr>
        <p:spPr>
          <a:xfrm>
            <a:off x="467544" y="5229200"/>
            <a:ext cx="1440160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ounded Rectangle 18"/>
          <p:cNvSpPr/>
          <p:nvPr/>
        </p:nvSpPr>
        <p:spPr>
          <a:xfrm>
            <a:off x="1115616" y="5877272"/>
            <a:ext cx="2232248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2195736" y="450912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spremanje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652120" y="5229200"/>
            <a:ext cx="2376264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516216" y="4293096"/>
            <a:ext cx="0" cy="792088"/>
          </a:xfrm>
          <a:prstGeom prst="straightConnector1">
            <a:avLst/>
          </a:prstGeom>
          <a:ln w="127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7544" y="378904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B050"/>
                </a:solidFill>
                <a:latin typeface="Comic Sans MS" pitchFamily="66" charset="0"/>
              </a:rPr>
              <a:t>na suncu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67744" y="378904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B050"/>
                </a:solidFill>
                <a:latin typeface="Comic Sans MS" pitchFamily="66" charset="0"/>
              </a:rPr>
              <a:t>u sušarama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552" y="53012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B050"/>
                </a:solidFill>
                <a:latin typeface="Comic Sans MS" pitchFamily="66" charset="0"/>
              </a:rPr>
              <a:t>sjenici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67744" y="53012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B050"/>
                </a:solidFill>
                <a:latin typeface="Comic Sans MS" pitchFamily="66" charset="0"/>
              </a:rPr>
              <a:t>plastovi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5656" y="59492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B050"/>
                </a:solidFill>
                <a:latin typeface="Comic Sans MS" pitchFamily="66" charset="0"/>
              </a:rPr>
              <a:t>bale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96136" y="371703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B050"/>
                </a:solidFill>
                <a:latin typeface="Comic Sans MS" pitchFamily="66" charset="0"/>
              </a:rPr>
              <a:t>siliranje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8144" y="53012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B050"/>
                </a:solidFill>
                <a:latin typeface="Comic Sans MS" pitchFamily="66" charset="0"/>
              </a:rPr>
              <a:t>silos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  <p:bldP spid="8" grpId="0" build="p"/>
      <p:bldP spid="10" grpId="0" build="p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build="p"/>
      <p:bldP spid="22" grpId="0" animBg="1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2474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itchFamily="66" charset="0"/>
              </a:rPr>
              <a:t>Zbog čega je u jednoj vegetacijskoj sezoni livade moguće kositi dva do tri puta?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24744"/>
            <a:ext cx="4079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1560" y="566124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itchFamily="66" charset="0"/>
              </a:rPr>
              <a:t>Zbog čega se osušene biljke močvarnih livada pretežno koriste za stočnu stelju, a ne za prehranu stoke?</a:t>
            </a:r>
          </a:p>
        </p:txBody>
      </p:sp>
      <p:pic>
        <p:nvPicPr>
          <p:cNvPr id="17410" name="Picture 2" descr="http://upload.wikimedia.org/wikipedia/commons/0/04/Cepkeliu_mar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4543078" cy="31943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234888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Što prikazuje slika?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6084168" y="2492896"/>
            <a:ext cx="2304256" cy="648072"/>
          </a:xfrm>
          <a:prstGeom prst="borderCallout1">
            <a:avLst>
              <a:gd name="adj1" fmla="val 101056"/>
              <a:gd name="adj2" fmla="val 1115"/>
              <a:gd name="adj3" fmla="val 211603"/>
              <a:gd name="adj4" fmla="val -6667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6156176" y="25649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mic Sans MS" pitchFamily="66" charset="0"/>
              </a:rPr>
              <a:t>Močvarna livada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 build="p"/>
      <p:bldP spid="7" grpId="0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Pročitaj odlomak iz udžbenika na stranicama 142 i 143 o jestivim i ljekovitim biljkama travnjaka i riješi zadatke radnog listića.</a:t>
            </a:r>
          </a:p>
          <a:p>
            <a:endParaRPr lang="hr-HR" sz="2000" dirty="0">
              <a:latin typeface="Comic Sans MS" pitchFamily="66" charset="0"/>
            </a:endParaRPr>
          </a:p>
          <a:p>
            <a:endParaRPr lang="hr-HR" sz="2000" dirty="0">
              <a:latin typeface="Comic Sans MS" pitchFamily="66" charset="0"/>
            </a:endParaRPr>
          </a:p>
          <a:p>
            <a:endParaRPr lang="hr-HR" sz="2000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hr-HR" sz="2000" dirty="0">
                <a:latin typeface="Comic Sans MS" pitchFamily="66" charset="0"/>
              </a:rPr>
              <a:t>1. Navedi travnjačke biljke tvog zavičaja koje se koriste u prehrani. Koje travnjačke biljke si jeo/jela?</a:t>
            </a:r>
          </a:p>
          <a:p>
            <a:endParaRPr lang="hr-HR" sz="2000" dirty="0">
              <a:latin typeface="Comic Sans MS" pitchFamily="66" charset="0"/>
            </a:endParaRPr>
          </a:p>
          <a:p>
            <a:r>
              <a:rPr lang="hr-HR" sz="2000" dirty="0">
                <a:latin typeface="Comic Sans MS" pitchFamily="66" charset="0"/>
              </a:rPr>
              <a:t>2. Za kakvog vremena sakupljamo i kako sušimo ljekovite biljke?</a:t>
            </a:r>
          </a:p>
          <a:p>
            <a:endParaRPr lang="hr-HR" sz="2000" dirty="0">
              <a:latin typeface="Comic Sans MS" pitchFamily="66" charset="0"/>
            </a:endParaRPr>
          </a:p>
          <a:p>
            <a:endParaRPr lang="hr-HR" sz="2000" dirty="0">
              <a:latin typeface="Comic Sans MS" pitchFamily="66" charset="0"/>
            </a:endParaRPr>
          </a:p>
        </p:txBody>
      </p:sp>
      <p:pic>
        <p:nvPicPr>
          <p:cNvPr id="3" name="Picture 2" descr="http://www.robinage.com/article-images/pencil-n-pap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621538" cy="57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34076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3. Slovo ispred ljekovite svrhe za koju se koristi upiši odgovarajuću biljku (jedno slovo možeš upisati uz više biljaka i uz jednu biljku može biti veći broj slova)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636913"/>
            <a:ext cx="44644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a. Krema za kožne bolesti</a:t>
            </a:r>
          </a:p>
          <a:p>
            <a:r>
              <a:rPr lang="hr-HR" sz="2000" dirty="0">
                <a:latin typeface="Comic Sans MS" pitchFamily="66" charset="0"/>
              </a:rPr>
              <a:t>b. Sirup za ublažavanje kašlja</a:t>
            </a:r>
          </a:p>
          <a:p>
            <a:r>
              <a:rPr lang="hr-HR" sz="2000" dirty="0">
                <a:latin typeface="Comic Sans MS" pitchFamily="66" charset="0"/>
              </a:rPr>
              <a:t>c. Ublažavanje bolesti dišnih organa</a:t>
            </a:r>
          </a:p>
          <a:p>
            <a:r>
              <a:rPr lang="hr-HR" sz="2000" dirty="0">
                <a:latin typeface="Comic Sans MS" pitchFamily="66" charset="0"/>
              </a:rPr>
              <a:t>d. Zacjeljivanje rana</a:t>
            </a:r>
          </a:p>
          <a:p>
            <a:r>
              <a:rPr lang="hr-HR" sz="2000" dirty="0">
                <a:latin typeface="Comic Sans MS" pitchFamily="66" charset="0"/>
              </a:rPr>
              <a:t>e. Čaj za ublažavanje probavnih smetnji</a:t>
            </a:r>
          </a:p>
          <a:p>
            <a:r>
              <a:rPr lang="hr-HR" sz="2000" dirty="0">
                <a:latin typeface="Comic Sans MS" pitchFamily="66" charset="0"/>
              </a:rPr>
              <a:t>f. Ublažavanje različitih upala</a:t>
            </a:r>
          </a:p>
          <a:p>
            <a:r>
              <a:rPr lang="hr-HR" sz="2000" dirty="0">
                <a:latin typeface="Comic Sans MS" pitchFamily="66" charset="0"/>
              </a:rPr>
              <a:t>g. Ispiranje usne šupljine kod upale</a:t>
            </a:r>
          </a:p>
          <a:p>
            <a:r>
              <a:rPr lang="hr-HR" sz="2000" dirty="0">
                <a:latin typeface="Comic Sans MS" pitchFamily="66" charset="0"/>
              </a:rPr>
              <a:t>h. Čaj za ublažavanje depresije</a:t>
            </a:r>
          </a:p>
          <a:p>
            <a:r>
              <a:rPr lang="hr-HR" sz="2000" dirty="0">
                <a:latin typeface="Comic Sans MS" pitchFamily="66" charset="0"/>
              </a:rPr>
              <a:t>i. Čaj za ublažavanje tegoba jetre i bubrega</a:t>
            </a:r>
          </a:p>
          <a:p>
            <a:r>
              <a:rPr lang="hr-HR" sz="2000" dirty="0">
                <a:latin typeface="Comic Sans MS" pitchFamily="66" charset="0"/>
              </a:rPr>
              <a:t>j. Za zgrušavanje krvi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2708920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KADULJA_______________</a:t>
            </a:r>
          </a:p>
          <a:p>
            <a:r>
              <a:rPr lang="hr-HR" sz="2000" dirty="0">
                <a:latin typeface="Comic Sans MS" pitchFamily="66" charset="0"/>
              </a:rPr>
              <a:t>MAJČINA DUŠICA _______</a:t>
            </a:r>
          </a:p>
          <a:p>
            <a:r>
              <a:rPr lang="hr-HR" sz="2000" dirty="0">
                <a:latin typeface="Comic Sans MS" pitchFamily="66" charset="0"/>
              </a:rPr>
              <a:t>KAMILICA ______________</a:t>
            </a:r>
          </a:p>
          <a:p>
            <a:r>
              <a:rPr lang="hr-HR" sz="2000" dirty="0">
                <a:latin typeface="Comic Sans MS" pitchFamily="66" charset="0"/>
              </a:rPr>
              <a:t>TRPUTAC _______________</a:t>
            </a:r>
          </a:p>
          <a:p>
            <a:r>
              <a:rPr lang="hr-HR" sz="2000" dirty="0">
                <a:latin typeface="Comic Sans MS" pitchFamily="66" charset="0"/>
              </a:rPr>
              <a:t>STOLISNIK ____________</a:t>
            </a:r>
          </a:p>
          <a:p>
            <a:r>
              <a:rPr lang="hr-HR" sz="2000" dirty="0">
                <a:latin typeface="Comic Sans MS" pitchFamily="66" charset="0"/>
              </a:rPr>
              <a:t>PRESLICA ______________</a:t>
            </a:r>
          </a:p>
          <a:p>
            <a:r>
              <a:rPr lang="hr-HR" sz="2000" dirty="0">
                <a:latin typeface="Comic Sans MS" pitchFamily="66" charset="0"/>
              </a:rPr>
              <a:t>GOSPINA TRAVA ________</a:t>
            </a:r>
          </a:p>
          <a:p>
            <a:r>
              <a:rPr lang="hr-HR" sz="2000" dirty="0">
                <a:latin typeface="Comic Sans MS" pitchFamily="66" charset="0"/>
              </a:rPr>
              <a:t>ČAPLJAN 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Graf prikazuje promjene brojnosti slatkih trava, djeteline i rumenike na 1 kvadratnom metru livade tijekom četiri godine (od 1998. do 2001. godine). Temeljem promatranja grafa odgovori na pitanja.</a:t>
            </a:r>
          </a:p>
        </p:txBody>
      </p:sp>
      <p:pic>
        <p:nvPicPr>
          <p:cNvPr id="23556" name="Picture 4" descr="M:\Daniela Novoselić\Graf rumenika priroda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417581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566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Daniela Novoselić</dc:creator>
  <cp:lastModifiedBy>Marijana</cp:lastModifiedBy>
  <cp:revision>37</cp:revision>
  <dcterms:created xsi:type="dcterms:W3CDTF">2015-03-11T08:13:26Z</dcterms:created>
  <dcterms:modified xsi:type="dcterms:W3CDTF">2020-05-13T12:54:09Z</dcterms:modified>
</cp:coreProperties>
</file>