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6" r:id="rId9"/>
    <p:sldId id="267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CC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FF675-C554-4B97-A5C0-491C6AD8D571}" type="doc">
      <dgm:prSet loTypeId="urn:microsoft.com/office/officeart/2005/8/layout/pyramid1" loCatId="pyramid" qsTypeId="urn:microsoft.com/office/officeart/2005/8/quickstyle/3d5" qsCatId="3D" csTypeId="urn:microsoft.com/office/officeart/2005/8/colors/colorful2" csCatId="colorful" phldr="1"/>
      <dgm:spPr/>
    </dgm:pt>
    <dgm:pt modelId="{F7385CD5-729B-4CE5-B6D0-40FABB9A4E8E}">
      <dgm:prSet phldrT="[Tekst]" phldr="1"/>
      <dgm:spPr/>
      <dgm:t>
        <a:bodyPr/>
        <a:lstStyle/>
        <a:p>
          <a:endParaRPr lang="hr-HR" dirty="0"/>
        </a:p>
      </dgm:t>
    </dgm:pt>
    <dgm:pt modelId="{6AF26C27-D839-42A6-A0C2-15FC019ED7C6}" type="parTrans" cxnId="{387C7B01-C9ED-4856-88E1-DFF82CB13978}">
      <dgm:prSet/>
      <dgm:spPr/>
      <dgm:t>
        <a:bodyPr/>
        <a:lstStyle/>
        <a:p>
          <a:endParaRPr lang="hr-HR"/>
        </a:p>
      </dgm:t>
    </dgm:pt>
    <dgm:pt modelId="{75EFB10B-E666-4447-99C6-5825ACF5C1A0}" type="sibTrans" cxnId="{387C7B01-C9ED-4856-88E1-DFF82CB13978}">
      <dgm:prSet/>
      <dgm:spPr/>
      <dgm:t>
        <a:bodyPr/>
        <a:lstStyle/>
        <a:p>
          <a:endParaRPr lang="hr-HR"/>
        </a:p>
      </dgm:t>
    </dgm:pt>
    <dgm:pt modelId="{63A7F3AD-EE64-4381-A9DA-1B7B4A59495A}">
      <dgm:prSet phldrT="[Tekst]" phldr="1"/>
      <dgm:spPr/>
      <dgm:t>
        <a:bodyPr/>
        <a:lstStyle/>
        <a:p>
          <a:endParaRPr lang="hr-HR" dirty="0"/>
        </a:p>
      </dgm:t>
    </dgm:pt>
    <dgm:pt modelId="{1B940AD7-1954-4E71-9CCC-20FEBF1E6E68}" type="parTrans" cxnId="{0CB8866B-5F19-42B4-8D55-4E62FD98516D}">
      <dgm:prSet/>
      <dgm:spPr/>
      <dgm:t>
        <a:bodyPr/>
        <a:lstStyle/>
        <a:p>
          <a:endParaRPr lang="hr-HR"/>
        </a:p>
      </dgm:t>
    </dgm:pt>
    <dgm:pt modelId="{A89204DF-D3FE-4112-B6D3-454B3B123E5E}" type="sibTrans" cxnId="{0CB8866B-5F19-42B4-8D55-4E62FD98516D}">
      <dgm:prSet/>
      <dgm:spPr/>
      <dgm:t>
        <a:bodyPr/>
        <a:lstStyle/>
        <a:p>
          <a:endParaRPr lang="hr-HR"/>
        </a:p>
      </dgm:t>
    </dgm:pt>
    <dgm:pt modelId="{F9CF7D56-FC67-4D8E-A248-740896C6C396}">
      <dgm:prSet/>
      <dgm:spPr/>
      <dgm:t>
        <a:bodyPr/>
        <a:lstStyle/>
        <a:p>
          <a:endParaRPr lang="hr-HR"/>
        </a:p>
      </dgm:t>
    </dgm:pt>
    <dgm:pt modelId="{2F58E381-7949-4B66-8457-6CB32030204B}" type="parTrans" cxnId="{9DF19E93-1A0B-45C9-A5B4-BF8A8C0BA611}">
      <dgm:prSet/>
      <dgm:spPr/>
      <dgm:t>
        <a:bodyPr/>
        <a:lstStyle/>
        <a:p>
          <a:endParaRPr lang="hr-HR"/>
        </a:p>
      </dgm:t>
    </dgm:pt>
    <dgm:pt modelId="{03ECA54E-7744-4CCE-B359-E634C5026050}" type="sibTrans" cxnId="{9DF19E93-1A0B-45C9-A5B4-BF8A8C0BA611}">
      <dgm:prSet/>
      <dgm:spPr/>
      <dgm:t>
        <a:bodyPr/>
        <a:lstStyle/>
        <a:p>
          <a:endParaRPr lang="hr-HR"/>
        </a:p>
      </dgm:t>
    </dgm:pt>
    <dgm:pt modelId="{551B0289-9714-4AE3-8AF3-A412940209B2}">
      <dgm:prSet phldrT="[Tekst]" phldr="1"/>
      <dgm:spPr/>
      <dgm:t>
        <a:bodyPr/>
        <a:lstStyle/>
        <a:p>
          <a:endParaRPr lang="hr-HR" dirty="0"/>
        </a:p>
      </dgm:t>
    </dgm:pt>
    <dgm:pt modelId="{11A4A398-BE14-4EFB-98DE-ED3FE80C04CE}" type="sibTrans" cxnId="{A16E484E-674A-4EA0-B377-DAD5C562518C}">
      <dgm:prSet/>
      <dgm:spPr/>
      <dgm:t>
        <a:bodyPr/>
        <a:lstStyle/>
        <a:p>
          <a:endParaRPr lang="hr-HR"/>
        </a:p>
      </dgm:t>
    </dgm:pt>
    <dgm:pt modelId="{CD095D8A-C75A-421E-BE57-2FAC5735118C}" type="parTrans" cxnId="{A16E484E-674A-4EA0-B377-DAD5C562518C}">
      <dgm:prSet/>
      <dgm:spPr/>
      <dgm:t>
        <a:bodyPr/>
        <a:lstStyle/>
        <a:p>
          <a:endParaRPr lang="hr-HR"/>
        </a:p>
      </dgm:t>
    </dgm:pt>
    <dgm:pt modelId="{C8A34BF4-0A61-446E-83D2-066E2FB45EEB}">
      <dgm:prSet/>
      <dgm:spPr/>
      <dgm:t>
        <a:bodyPr/>
        <a:lstStyle/>
        <a:p>
          <a:endParaRPr lang="hr-HR"/>
        </a:p>
      </dgm:t>
    </dgm:pt>
    <dgm:pt modelId="{FA8A7680-802C-44D7-BC37-66DC69173DC0}" type="parTrans" cxnId="{23E58D3A-79CA-4067-9A05-4DFD278CD281}">
      <dgm:prSet/>
      <dgm:spPr/>
      <dgm:t>
        <a:bodyPr/>
        <a:lstStyle/>
        <a:p>
          <a:endParaRPr lang="hr-HR"/>
        </a:p>
      </dgm:t>
    </dgm:pt>
    <dgm:pt modelId="{83160AE4-E64A-4E1A-9A1D-C3494DF1DF89}" type="sibTrans" cxnId="{23E58D3A-79CA-4067-9A05-4DFD278CD281}">
      <dgm:prSet/>
      <dgm:spPr/>
      <dgm:t>
        <a:bodyPr/>
        <a:lstStyle/>
        <a:p>
          <a:endParaRPr lang="hr-HR"/>
        </a:p>
      </dgm:t>
    </dgm:pt>
    <dgm:pt modelId="{F77A4923-F334-48B7-BE50-489944D34228}" type="pres">
      <dgm:prSet presAssocID="{636FF675-C554-4B97-A5C0-491C6AD8D571}" presName="Name0" presStyleCnt="0">
        <dgm:presLayoutVars>
          <dgm:dir/>
          <dgm:animLvl val="lvl"/>
          <dgm:resizeHandles val="exact"/>
        </dgm:presLayoutVars>
      </dgm:prSet>
      <dgm:spPr/>
    </dgm:pt>
    <dgm:pt modelId="{6339DE48-6349-46FF-B99D-0CCD22BCBA2A}" type="pres">
      <dgm:prSet presAssocID="{F7385CD5-729B-4CE5-B6D0-40FABB9A4E8E}" presName="Name8" presStyleCnt="0"/>
      <dgm:spPr/>
    </dgm:pt>
    <dgm:pt modelId="{42B4A71E-1CC8-42FB-AB1B-C17F03804534}" type="pres">
      <dgm:prSet presAssocID="{F7385CD5-729B-4CE5-B6D0-40FABB9A4E8E}" presName="level" presStyleLbl="node1" presStyleIdx="0" presStyleCnt="5">
        <dgm:presLayoutVars>
          <dgm:chMax val="1"/>
          <dgm:bulletEnabled val="1"/>
        </dgm:presLayoutVars>
      </dgm:prSet>
      <dgm:spPr/>
    </dgm:pt>
    <dgm:pt modelId="{D256E5D6-5EC4-4F5C-BC87-A7F8EC35523C}" type="pres">
      <dgm:prSet presAssocID="{F7385CD5-729B-4CE5-B6D0-40FABB9A4E8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F0ED15B-814D-4849-8543-80D38A2BA785}" type="pres">
      <dgm:prSet presAssocID="{F9CF7D56-FC67-4D8E-A248-740896C6C396}" presName="Name8" presStyleCnt="0"/>
      <dgm:spPr/>
    </dgm:pt>
    <dgm:pt modelId="{BD0BD067-FF11-4723-9E3C-61DBFB78B4C2}" type="pres">
      <dgm:prSet presAssocID="{F9CF7D56-FC67-4D8E-A248-740896C6C396}" presName="level" presStyleLbl="node1" presStyleIdx="1" presStyleCnt="5">
        <dgm:presLayoutVars>
          <dgm:chMax val="1"/>
          <dgm:bulletEnabled val="1"/>
        </dgm:presLayoutVars>
      </dgm:prSet>
      <dgm:spPr/>
    </dgm:pt>
    <dgm:pt modelId="{97628473-6F88-4826-B919-56799E82DAA1}" type="pres">
      <dgm:prSet presAssocID="{F9CF7D56-FC67-4D8E-A248-740896C6C39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DD53BA0-881B-482C-BFBE-36412190C918}" type="pres">
      <dgm:prSet presAssocID="{C8A34BF4-0A61-446E-83D2-066E2FB45EEB}" presName="Name8" presStyleCnt="0"/>
      <dgm:spPr/>
    </dgm:pt>
    <dgm:pt modelId="{E70A7A30-27E0-4741-AF64-7E1170C77B10}" type="pres">
      <dgm:prSet presAssocID="{C8A34BF4-0A61-446E-83D2-066E2FB45EEB}" presName="level" presStyleLbl="node1" presStyleIdx="2" presStyleCnt="5">
        <dgm:presLayoutVars>
          <dgm:chMax val="1"/>
          <dgm:bulletEnabled val="1"/>
        </dgm:presLayoutVars>
      </dgm:prSet>
      <dgm:spPr/>
    </dgm:pt>
    <dgm:pt modelId="{38CB724E-FDA6-45BC-93F0-0CDEFD06D465}" type="pres">
      <dgm:prSet presAssocID="{C8A34BF4-0A61-446E-83D2-066E2FB45EE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A5988FC-394C-479F-90A7-BBD51932266C}" type="pres">
      <dgm:prSet presAssocID="{551B0289-9714-4AE3-8AF3-A412940209B2}" presName="Name8" presStyleCnt="0"/>
      <dgm:spPr/>
    </dgm:pt>
    <dgm:pt modelId="{1197C2E9-DB47-4164-A156-2BA615AC4BB9}" type="pres">
      <dgm:prSet presAssocID="{551B0289-9714-4AE3-8AF3-A412940209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BBC6BF76-7C9B-4B51-B532-72763AAF6857}" type="pres">
      <dgm:prSet presAssocID="{551B0289-9714-4AE3-8AF3-A412940209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9264BA-A186-4E36-8BB7-77FB69F5366D}" type="pres">
      <dgm:prSet presAssocID="{63A7F3AD-EE64-4381-A9DA-1B7B4A59495A}" presName="Name8" presStyleCnt="0"/>
      <dgm:spPr/>
    </dgm:pt>
    <dgm:pt modelId="{C40EDAFB-0751-44D0-82B9-4AFE9146C26F}" type="pres">
      <dgm:prSet presAssocID="{63A7F3AD-EE64-4381-A9DA-1B7B4A59495A}" presName="level" presStyleLbl="node1" presStyleIdx="4" presStyleCnt="5">
        <dgm:presLayoutVars>
          <dgm:chMax val="1"/>
          <dgm:bulletEnabled val="1"/>
        </dgm:presLayoutVars>
      </dgm:prSet>
      <dgm:spPr/>
    </dgm:pt>
    <dgm:pt modelId="{461F1D61-A3B5-4C17-8BB1-6D5D6AD61B16}" type="pres">
      <dgm:prSet presAssocID="{63A7F3AD-EE64-4381-A9DA-1B7B4A59495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87C7B01-C9ED-4856-88E1-DFF82CB13978}" srcId="{636FF675-C554-4B97-A5C0-491C6AD8D571}" destId="{F7385CD5-729B-4CE5-B6D0-40FABB9A4E8E}" srcOrd="0" destOrd="0" parTransId="{6AF26C27-D839-42A6-A0C2-15FC019ED7C6}" sibTransId="{75EFB10B-E666-4447-99C6-5825ACF5C1A0}"/>
    <dgm:cxn modelId="{9E9CA107-FB32-4125-A25F-3CE7F2F13B42}" type="presOf" srcId="{551B0289-9714-4AE3-8AF3-A412940209B2}" destId="{1197C2E9-DB47-4164-A156-2BA615AC4BB9}" srcOrd="0" destOrd="0" presId="urn:microsoft.com/office/officeart/2005/8/layout/pyramid1"/>
    <dgm:cxn modelId="{22C7AC12-767D-4226-8E74-D402781EF1D2}" type="presOf" srcId="{F7385CD5-729B-4CE5-B6D0-40FABB9A4E8E}" destId="{D256E5D6-5EC4-4F5C-BC87-A7F8EC35523C}" srcOrd="1" destOrd="0" presId="urn:microsoft.com/office/officeart/2005/8/layout/pyramid1"/>
    <dgm:cxn modelId="{4CE26C19-BFA5-4B2A-A759-CB005B456DB9}" type="presOf" srcId="{551B0289-9714-4AE3-8AF3-A412940209B2}" destId="{BBC6BF76-7C9B-4B51-B532-72763AAF6857}" srcOrd="1" destOrd="0" presId="urn:microsoft.com/office/officeart/2005/8/layout/pyramid1"/>
    <dgm:cxn modelId="{D4D1BC23-921A-4122-852F-E17B2B1435E8}" type="presOf" srcId="{C8A34BF4-0A61-446E-83D2-066E2FB45EEB}" destId="{38CB724E-FDA6-45BC-93F0-0CDEFD06D465}" srcOrd="1" destOrd="0" presId="urn:microsoft.com/office/officeart/2005/8/layout/pyramid1"/>
    <dgm:cxn modelId="{23E58D3A-79CA-4067-9A05-4DFD278CD281}" srcId="{636FF675-C554-4B97-A5C0-491C6AD8D571}" destId="{C8A34BF4-0A61-446E-83D2-066E2FB45EEB}" srcOrd="2" destOrd="0" parTransId="{FA8A7680-802C-44D7-BC37-66DC69173DC0}" sibTransId="{83160AE4-E64A-4E1A-9A1D-C3494DF1DF89}"/>
    <dgm:cxn modelId="{0CB8866B-5F19-42B4-8D55-4E62FD98516D}" srcId="{636FF675-C554-4B97-A5C0-491C6AD8D571}" destId="{63A7F3AD-EE64-4381-A9DA-1B7B4A59495A}" srcOrd="4" destOrd="0" parTransId="{1B940AD7-1954-4E71-9CCC-20FEBF1E6E68}" sibTransId="{A89204DF-D3FE-4112-B6D3-454B3B123E5E}"/>
    <dgm:cxn modelId="{A16E484E-674A-4EA0-B377-DAD5C562518C}" srcId="{636FF675-C554-4B97-A5C0-491C6AD8D571}" destId="{551B0289-9714-4AE3-8AF3-A412940209B2}" srcOrd="3" destOrd="0" parTransId="{CD095D8A-C75A-421E-BE57-2FAC5735118C}" sibTransId="{11A4A398-BE14-4EFB-98DE-ED3FE80C04CE}"/>
    <dgm:cxn modelId="{0DD43C58-FD24-48C0-8AA4-75CBE5F99B54}" type="presOf" srcId="{F9CF7D56-FC67-4D8E-A248-740896C6C396}" destId="{BD0BD067-FF11-4723-9E3C-61DBFB78B4C2}" srcOrd="0" destOrd="0" presId="urn:microsoft.com/office/officeart/2005/8/layout/pyramid1"/>
    <dgm:cxn modelId="{F2B3457A-FA35-43E0-AA47-03A6671BDEEF}" type="presOf" srcId="{63A7F3AD-EE64-4381-A9DA-1B7B4A59495A}" destId="{461F1D61-A3B5-4C17-8BB1-6D5D6AD61B16}" srcOrd="1" destOrd="0" presId="urn:microsoft.com/office/officeart/2005/8/layout/pyramid1"/>
    <dgm:cxn modelId="{9DF19E93-1A0B-45C9-A5B4-BF8A8C0BA611}" srcId="{636FF675-C554-4B97-A5C0-491C6AD8D571}" destId="{F9CF7D56-FC67-4D8E-A248-740896C6C396}" srcOrd="1" destOrd="0" parTransId="{2F58E381-7949-4B66-8457-6CB32030204B}" sibTransId="{03ECA54E-7744-4CCE-B359-E634C5026050}"/>
    <dgm:cxn modelId="{074A21D2-2253-4E24-B0DE-A38D7B5F6C8D}" type="presOf" srcId="{F7385CD5-729B-4CE5-B6D0-40FABB9A4E8E}" destId="{42B4A71E-1CC8-42FB-AB1B-C17F03804534}" srcOrd="0" destOrd="0" presId="urn:microsoft.com/office/officeart/2005/8/layout/pyramid1"/>
    <dgm:cxn modelId="{C926A1D4-8A83-45E3-BCC9-D715FFD64F42}" type="presOf" srcId="{F9CF7D56-FC67-4D8E-A248-740896C6C396}" destId="{97628473-6F88-4826-B919-56799E82DAA1}" srcOrd="1" destOrd="0" presId="urn:microsoft.com/office/officeart/2005/8/layout/pyramid1"/>
    <dgm:cxn modelId="{D72C30DF-C162-45C7-B41B-8787EA1D3968}" type="presOf" srcId="{63A7F3AD-EE64-4381-A9DA-1B7B4A59495A}" destId="{C40EDAFB-0751-44D0-82B9-4AFE9146C26F}" srcOrd="0" destOrd="0" presId="urn:microsoft.com/office/officeart/2005/8/layout/pyramid1"/>
    <dgm:cxn modelId="{8ED373FA-DED4-4E00-80A7-BAD307663629}" type="presOf" srcId="{C8A34BF4-0A61-446E-83D2-066E2FB45EEB}" destId="{E70A7A30-27E0-4741-AF64-7E1170C77B10}" srcOrd="0" destOrd="0" presId="urn:microsoft.com/office/officeart/2005/8/layout/pyramid1"/>
    <dgm:cxn modelId="{8257B7FD-4969-42EC-8452-0D2C11FBCD41}" type="presOf" srcId="{636FF675-C554-4B97-A5C0-491C6AD8D571}" destId="{F77A4923-F334-48B7-BE50-489944D34228}" srcOrd="0" destOrd="0" presId="urn:microsoft.com/office/officeart/2005/8/layout/pyramid1"/>
    <dgm:cxn modelId="{822AE9B2-B9D9-44EC-B3FF-FB1552414F70}" type="presParOf" srcId="{F77A4923-F334-48B7-BE50-489944D34228}" destId="{6339DE48-6349-46FF-B99D-0CCD22BCBA2A}" srcOrd="0" destOrd="0" presId="urn:microsoft.com/office/officeart/2005/8/layout/pyramid1"/>
    <dgm:cxn modelId="{8FDFCEA5-0E41-4110-8863-244891668E94}" type="presParOf" srcId="{6339DE48-6349-46FF-B99D-0CCD22BCBA2A}" destId="{42B4A71E-1CC8-42FB-AB1B-C17F03804534}" srcOrd="0" destOrd="0" presId="urn:microsoft.com/office/officeart/2005/8/layout/pyramid1"/>
    <dgm:cxn modelId="{74B6F81D-E020-46B9-88A9-7174EAF81EEB}" type="presParOf" srcId="{6339DE48-6349-46FF-B99D-0CCD22BCBA2A}" destId="{D256E5D6-5EC4-4F5C-BC87-A7F8EC35523C}" srcOrd="1" destOrd="0" presId="urn:microsoft.com/office/officeart/2005/8/layout/pyramid1"/>
    <dgm:cxn modelId="{27A31A1B-CD73-4053-85A3-3335EA73A7EB}" type="presParOf" srcId="{F77A4923-F334-48B7-BE50-489944D34228}" destId="{EF0ED15B-814D-4849-8543-80D38A2BA785}" srcOrd="1" destOrd="0" presId="urn:microsoft.com/office/officeart/2005/8/layout/pyramid1"/>
    <dgm:cxn modelId="{A236DB08-4CC5-4FF7-8DD7-F307BBC74F75}" type="presParOf" srcId="{EF0ED15B-814D-4849-8543-80D38A2BA785}" destId="{BD0BD067-FF11-4723-9E3C-61DBFB78B4C2}" srcOrd="0" destOrd="0" presId="urn:microsoft.com/office/officeart/2005/8/layout/pyramid1"/>
    <dgm:cxn modelId="{D87C3907-DDB2-4E16-8085-4AADB1DBC74B}" type="presParOf" srcId="{EF0ED15B-814D-4849-8543-80D38A2BA785}" destId="{97628473-6F88-4826-B919-56799E82DAA1}" srcOrd="1" destOrd="0" presId="urn:microsoft.com/office/officeart/2005/8/layout/pyramid1"/>
    <dgm:cxn modelId="{2E09243B-0AE2-4B5C-9BD7-64211B0742E9}" type="presParOf" srcId="{F77A4923-F334-48B7-BE50-489944D34228}" destId="{2DD53BA0-881B-482C-BFBE-36412190C918}" srcOrd="2" destOrd="0" presId="urn:microsoft.com/office/officeart/2005/8/layout/pyramid1"/>
    <dgm:cxn modelId="{930398D6-ADA6-4289-A0CC-0012C367F225}" type="presParOf" srcId="{2DD53BA0-881B-482C-BFBE-36412190C918}" destId="{E70A7A30-27E0-4741-AF64-7E1170C77B10}" srcOrd="0" destOrd="0" presId="urn:microsoft.com/office/officeart/2005/8/layout/pyramid1"/>
    <dgm:cxn modelId="{389A5DDB-9432-47E6-805A-EDAB8461072A}" type="presParOf" srcId="{2DD53BA0-881B-482C-BFBE-36412190C918}" destId="{38CB724E-FDA6-45BC-93F0-0CDEFD06D465}" srcOrd="1" destOrd="0" presId="urn:microsoft.com/office/officeart/2005/8/layout/pyramid1"/>
    <dgm:cxn modelId="{1CDBB150-4761-4AC3-A96F-A0264C515466}" type="presParOf" srcId="{F77A4923-F334-48B7-BE50-489944D34228}" destId="{9A5988FC-394C-479F-90A7-BBD51932266C}" srcOrd="3" destOrd="0" presId="urn:microsoft.com/office/officeart/2005/8/layout/pyramid1"/>
    <dgm:cxn modelId="{92BF9CA2-E7DC-4C77-8414-FEE5DAFCBA2B}" type="presParOf" srcId="{9A5988FC-394C-479F-90A7-BBD51932266C}" destId="{1197C2E9-DB47-4164-A156-2BA615AC4BB9}" srcOrd="0" destOrd="0" presId="urn:microsoft.com/office/officeart/2005/8/layout/pyramid1"/>
    <dgm:cxn modelId="{BF1E6EF3-95DC-49A4-A155-6CA617A1C78C}" type="presParOf" srcId="{9A5988FC-394C-479F-90A7-BBD51932266C}" destId="{BBC6BF76-7C9B-4B51-B532-72763AAF6857}" srcOrd="1" destOrd="0" presId="urn:microsoft.com/office/officeart/2005/8/layout/pyramid1"/>
    <dgm:cxn modelId="{476840D7-C7C1-4969-BBBB-B3AE8464A983}" type="presParOf" srcId="{F77A4923-F334-48B7-BE50-489944D34228}" destId="{3E9264BA-A186-4E36-8BB7-77FB69F5366D}" srcOrd="4" destOrd="0" presId="urn:microsoft.com/office/officeart/2005/8/layout/pyramid1"/>
    <dgm:cxn modelId="{0745F808-5C1A-4550-8DC1-3EE6634EF9E1}" type="presParOf" srcId="{3E9264BA-A186-4E36-8BB7-77FB69F5366D}" destId="{C40EDAFB-0751-44D0-82B9-4AFE9146C26F}" srcOrd="0" destOrd="0" presId="urn:microsoft.com/office/officeart/2005/8/layout/pyramid1"/>
    <dgm:cxn modelId="{EA0EE889-0901-4501-AFAA-B433FAD77458}" type="presParOf" srcId="{3E9264BA-A186-4E36-8BB7-77FB69F5366D}" destId="{461F1D61-A3B5-4C17-8BB1-6D5D6AD61B1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4A71E-1CC8-42FB-AB1B-C17F03804534}">
      <dsp:nvSpPr>
        <dsp:cNvPr id="0" name=""/>
        <dsp:cNvSpPr/>
      </dsp:nvSpPr>
      <dsp:spPr>
        <a:xfrm>
          <a:off x="2438400" y="0"/>
          <a:ext cx="1219200" cy="1161052"/>
        </a:xfrm>
        <a:prstGeom prst="trapezoid">
          <a:avLst>
            <a:gd name="adj" fmla="val 5250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300" kern="1200" dirty="0"/>
        </a:p>
      </dsp:txBody>
      <dsp:txXfrm>
        <a:off x="2438400" y="0"/>
        <a:ext cx="1219200" cy="1161052"/>
      </dsp:txXfrm>
    </dsp:sp>
    <dsp:sp modelId="{BD0BD067-FF11-4723-9E3C-61DBFB78B4C2}">
      <dsp:nvSpPr>
        <dsp:cNvPr id="0" name=""/>
        <dsp:cNvSpPr/>
      </dsp:nvSpPr>
      <dsp:spPr>
        <a:xfrm>
          <a:off x="1828800" y="1161052"/>
          <a:ext cx="2438400" cy="1161052"/>
        </a:xfrm>
        <a:prstGeom prst="trapezoid">
          <a:avLst>
            <a:gd name="adj" fmla="val 52504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500" kern="1200"/>
        </a:p>
      </dsp:txBody>
      <dsp:txXfrm>
        <a:off x="2255520" y="1161052"/>
        <a:ext cx="1584960" cy="1161052"/>
      </dsp:txXfrm>
    </dsp:sp>
    <dsp:sp modelId="{E70A7A30-27E0-4741-AF64-7E1170C77B10}">
      <dsp:nvSpPr>
        <dsp:cNvPr id="0" name=""/>
        <dsp:cNvSpPr/>
      </dsp:nvSpPr>
      <dsp:spPr>
        <a:xfrm>
          <a:off x="1219200" y="2322105"/>
          <a:ext cx="3657600" cy="1161052"/>
        </a:xfrm>
        <a:prstGeom prst="trapezoid">
          <a:avLst>
            <a:gd name="adj" fmla="val 52504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500" kern="1200"/>
        </a:p>
      </dsp:txBody>
      <dsp:txXfrm>
        <a:off x="1859279" y="2322105"/>
        <a:ext cx="2377440" cy="1161052"/>
      </dsp:txXfrm>
    </dsp:sp>
    <dsp:sp modelId="{1197C2E9-DB47-4164-A156-2BA615AC4BB9}">
      <dsp:nvSpPr>
        <dsp:cNvPr id="0" name=""/>
        <dsp:cNvSpPr/>
      </dsp:nvSpPr>
      <dsp:spPr>
        <a:xfrm>
          <a:off x="609600" y="3483158"/>
          <a:ext cx="4876800" cy="1161052"/>
        </a:xfrm>
        <a:prstGeom prst="trapezoid">
          <a:avLst>
            <a:gd name="adj" fmla="val 52504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500" kern="1200" dirty="0"/>
        </a:p>
      </dsp:txBody>
      <dsp:txXfrm>
        <a:off x="1463039" y="3483158"/>
        <a:ext cx="3169920" cy="1161052"/>
      </dsp:txXfrm>
    </dsp:sp>
    <dsp:sp modelId="{C40EDAFB-0751-44D0-82B9-4AFE9146C26F}">
      <dsp:nvSpPr>
        <dsp:cNvPr id="0" name=""/>
        <dsp:cNvSpPr/>
      </dsp:nvSpPr>
      <dsp:spPr>
        <a:xfrm>
          <a:off x="0" y="4644211"/>
          <a:ext cx="6095999" cy="1161052"/>
        </a:xfrm>
        <a:prstGeom prst="trapezoid">
          <a:avLst>
            <a:gd name="adj" fmla="val 52504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500" kern="1200" dirty="0"/>
        </a:p>
      </dsp:txBody>
      <dsp:txXfrm>
        <a:off x="1066800" y="4644211"/>
        <a:ext cx="3962400" cy="1161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893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321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182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997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725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126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572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410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163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008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7636-FA71-4C9B-9D8E-BB1B3A4EDDBD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F0A-6830-4754-A1ED-1B164AE598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387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57636-FA71-4C9B-9D8E-BB1B3A4EDDBD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4F0A-6830-4754-A1ED-1B164AE598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267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6563"/>
            <a:ext cx="9144000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asti oblačić 5"/>
          <p:cNvSpPr/>
          <p:nvPr/>
        </p:nvSpPr>
        <p:spPr>
          <a:xfrm>
            <a:off x="395536" y="908720"/>
            <a:ext cx="3600400" cy="2880320"/>
          </a:xfrm>
          <a:prstGeom prst="wedgeEllipseCallout">
            <a:avLst>
              <a:gd name="adj1" fmla="val 24325"/>
              <a:gd name="adj2" fmla="val 7512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Zašto sav život na Zemlji ovisi o Sunčevoj energiji?</a:t>
            </a:r>
          </a:p>
        </p:txBody>
      </p:sp>
      <p:sp>
        <p:nvSpPr>
          <p:cNvPr id="7" name="Elipsasti oblačić 6"/>
          <p:cNvSpPr/>
          <p:nvPr/>
        </p:nvSpPr>
        <p:spPr>
          <a:xfrm>
            <a:off x="5530797" y="2132856"/>
            <a:ext cx="3600400" cy="2880320"/>
          </a:xfrm>
          <a:prstGeom prst="wedgeEllipseCallout">
            <a:avLst>
              <a:gd name="adj1" fmla="val -57069"/>
              <a:gd name="adj2" fmla="val 5829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Objasni tvrdnju: „U prirodi ništa ne propada, već sva živa bića ovise jedna o drugima.”</a:t>
            </a:r>
          </a:p>
        </p:txBody>
      </p:sp>
      <p:sp>
        <p:nvSpPr>
          <p:cNvPr id="4" name="Sunce 3"/>
          <p:cNvSpPr/>
          <p:nvPr/>
        </p:nvSpPr>
        <p:spPr>
          <a:xfrm>
            <a:off x="4572000" y="692696"/>
            <a:ext cx="1872208" cy="1728192"/>
          </a:xfrm>
          <a:prstGeom prst="sun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7189" y="1844824"/>
            <a:ext cx="8953093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hr-HR" sz="50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POVEZANOST ŽIVIH BIĆA</a:t>
            </a:r>
          </a:p>
          <a:p>
            <a:pPr algn="ctr" eaLnBrk="1" hangingPunct="1">
              <a:defRPr/>
            </a:pPr>
            <a:r>
              <a:rPr lang="hr-HR" sz="50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 NA TRAVNJAKU</a:t>
            </a:r>
            <a:endParaRPr lang="hr-HR" sz="5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6" y="-20351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12"/>
          <p:cNvSpPr>
            <a:spLocks noChangeArrowheads="1"/>
          </p:cNvSpPr>
          <p:nvPr/>
        </p:nvSpPr>
        <p:spPr bwMode="auto">
          <a:xfrm>
            <a:off x="395536" y="764704"/>
            <a:ext cx="8496944" cy="58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2.</a:t>
            </a:r>
            <a:r>
              <a:rPr lang="hr-HR" altLang="sr-Latn-R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Prikaži dva hranidbena lanca koja umrežuje bogomoljka.</a:t>
            </a:r>
          </a:p>
        </p:txBody>
      </p:sp>
      <p:sp>
        <p:nvSpPr>
          <p:cNvPr id="6" name="Pravokutnik 12"/>
          <p:cNvSpPr>
            <a:spLocks noChangeArrowheads="1"/>
          </p:cNvSpPr>
          <p:nvPr/>
        </p:nvSpPr>
        <p:spPr bwMode="auto">
          <a:xfrm>
            <a:off x="3203848" y="3356992"/>
            <a:ext cx="2448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BOGOMOLJKA</a:t>
            </a:r>
          </a:p>
        </p:txBody>
      </p:sp>
      <p:sp>
        <p:nvSpPr>
          <p:cNvPr id="7" name="Pravokutnik 12"/>
          <p:cNvSpPr>
            <a:spLocks noChangeArrowheads="1"/>
          </p:cNvSpPr>
          <p:nvPr/>
        </p:nvSpPr>
        <p:spPr bwMode="auto">
          <a:xfrm>
            <a:off x="1979712" y="2636912"/>
            <a:ext cx="194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PČELA</a:t>
            </a:r>
          </a:p>
        </p:txBody>
      </p:sp>
      <p:sp>
        <p:nvSpPr>
          <p:cNvPr id="8" name="Pravokutnik 12"/>
          <p:cNvSpPr>
            <a:spLocks noChangeArrowheads="1"/>
          </p:cNvSpPr>
          <p:nvPr/>
        </p:nvSpPr>
        <p:spPr bwMode="auto">
          <a:xfrm>
            <a:off x="251520" y="1700808"/>
            <a:ext cx="194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MASLAČAK</a:t>
            </a:r>
          </a:p>
        </p:txBody>
      </p:sp>
      <p:sp>
        <p:nvSpPr>
          <p:cNvPr id="9" name="Pravokutnik 12"/>
          <p:cNvSpPr>
            <a:spLocks noChangeArrowheads="1"/>
          </p:cNvSpPr>
          <p:nvPr/>
        </p:nvSpPr>
        <p:spPr bwMode="auto">
          <a:xfrm>
            <a:off x="5652120" y="4221088"/>
            <a:ext cx="19442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POLJSKI MIŠ</a:t>
            </a:r>
          </a:p>
        </p:txBody>
      </p:sp>
      <p:sp>
        <p:nvSpPr>
          <p:cNvPr id="10" name="Pravokutnik 12"/>
          <p:cNvSpPr>
            <a:spLocks noChangeArrowheads="1"/>
          </p:cNvSpPr>
          <p:nvPr/>
        </p:nvSpPr>
        <p:spPr bwMode="auto">
          <a:xfrm>
            <a:off x="5436096" y="2564904"/>
            <a:ext cx="194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PASTIRICA</a:t>
            </a:r>
          </a:p>
        </p:txBody>
      </p:sp>
      <p:sp>
        <p:nvSpPr>
          <p:cNvPr id="11" name="Pravokutnik 12"/>
          <p:cNvSpPr>
            <a:spLocks noChangeArrowheads="1"/>
          </p:cNvSpPr>
          <p:nvPr/>
        </p:nvSpPr>
        <p:spPr bwMode="auto">
          <a:xfrm>
            <a:off x="1619672" y="4293096"/>
            <a:ext cx="194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LEPTIR</a:t>
            </a:r>
          </a:p>
        </p:txBody>
      </p:sp>
      <p:sp>
        <p:nvSpPr>
          <p:cNvPr id="12" name="Pravokutnik 12"/>
          <p:cNvSpPr>
            <a:spLocks noChangeArrowheads="1"/>
          </p:cNvSpPr>
          <p:nvPr/>
        </p:nvSpPr>
        <p:spPr bwMode="auto">
          <a:xfrm>
            <a:off x="251520" y="5517232"/>
            <a:ext cx="2088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DJETELINA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6948264" y="1412776"/>
            <a:ext cx="19442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ŠKANJAC MIŠAR</a:t>
            </a:r>
          </a:p>
        </p:txBody>
      </p:sp>
      <p:sp>
        <p:nvSpPr>
          <p:cNvPr id="14" name="Pravokutnik 12"/>
          <p:cNvSpPr>
            <a:spLocks noChangeArrowheads="1"/>
          </p:cNvSpPr>
          <p:nvPr/>
        </p:nvSpPr>
        <p:spPr bwMode="auto">
          <a:xfrm>
            <a:off x="7380312" y="5517232"/>
            <a:ext cx="194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SOKOL</a:t>
            </a:r>
          </a:p>
        </p:txBody>
      </p:sp>
      <p:cxnSp>
        <p:nvCxnSpPr>
          <p:cNvPr id="15" name="Ravni poveznik sa strelicom 14"/>
          <p:cNvCxnSpPr/>
          <p:nvPr/>
        </p:nvCxnSpPr>
        <p:spPr>
          <a:xfrm>
            <a:off x="5580112" y="3717032"/>
            <a:ext cx="648072" cy="50405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Ravni poveznik sa strelicom 16"/>
          <p:cNvCxnSpPr/>
          <p:nvPr/>
        </p:nvCxnSpPr>
        <p:spPr>
          <a:xfrm flipV="1">
            <a:off x="2555776" y="3789040"/>
            <a:ext cx="504056" cy="50405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Ravni poveznik sa strelicom 17"/>
          <p:cNvCxnSpPr/>
          <p:nvPr/>
        </p:nvCxnSpPr>
        <p:spPr>
          <a:xfrm flipV="1">
            <a:off x="5508104" y="2924944"/>
            <a:ext cx="648072" cy="57606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Ravni poveznik sa strelicom 19"/>
          <p:cNvCxnSpPr/>
          <p:nvPr/>
        </p:nvCxnSpPr>
        <p:spPr>
          <a:xfrm flipV="1">
            <a:off x="6588224" y="1916832"/>
            <a:ext cx="648072" cy="57606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/>
          <p:nvPr/>
        </p:nvCxnSpPr>
        <p:spPr>
          <a:xfrm>
            <a:off x="7092280" y="4941168"/>
            <a:ext cx="648072" cy="50405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Ravni poveznik sa strelicom 26"/>
          <p:cNvCxnSpPr/>
          <p:nvPr/>
        </p:nvCxnSpPr>
        <p:spPr>
          <a:xfrm flipV="1">
            <a:off x="1475656" y="4797152"/>
            <a:ext cx="648072" cy="64807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Ravni poveznik sa strelicom 29"/>
          <p:cNvCxnSpPr/>
          <p:nvPr/>
        </p:nvCxnSpPr>
        <p:spPr>
          <a:xfrm>
            <a:off x="2627784" y="3068960"/>
            <a:ext cx="504056" cy="43204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Ravni poveznik sa strelicom 31"/>
          <p:cNvCxnSpPr/>
          <p:nvPr/>
        </p:nvCxnSpPr>
        <p:spPr>
          <a:xfrm>
            <a:off x="1547664" y="2132856"/>
            <a:ext cx="638786" cy="48915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59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12"/>
          <p:cNvSpPr>
            <a:spLocks noChangeArrowheads="1"/>
          </p:cNvSpPr>
          <p:nvPr/>
        </p:nvSpPr>
        <p:spPr bwMode="auto">
          <a:xfrm>
            <a:off x="395536" y="764704"/>
            <a:ext cx="86409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Što nastaje povezivanjem dvaju ili više hranidbenih lanaca?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_______________</a:t>
            </a:r>
          </a:p>
        </p:txBody>
      </p:sp>
      <p:sp>
        <p:nvSpPr>
          <p:cNvPr id="6" name="Pravokutnik 12"/>
          <p:cNvSpPr>
            <a:spLocks noChangeArrowheads="1"/>
          </p:cNvSpPr>
          <p:nvPr/>
        </p:nvSpPr>
        <p:spPr bwMode="auto">
          <a:xfrm>
            <a:off x="539552" y="1412776"/>
            <a:ext cx="280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Hranidbena mreža</a:t>
            </a:r>
          </a:p>
        </p:txBody>
      </p:sp>
      <p:sp>
        <p:nvSpPr>
          <p:cNvPr id="7" name="Pravokutnik 12"/>
          <p:cNvSpPr>
            <a:spLocks noChangeArrowheads="1"/>
          </p:cNvSpPr>
          <p:nvPr/>
        </p:nvSpPr>
        <p:spPr bwMode="auto">
          <a:xfrm>
            <a:off x="251520" y="2420888"/>
            <a:ext cx="84969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3.</a:t>
            </a:r>
            <a:r>
              <a:rPr lang="hr-HR" altLang="sr-Latn-R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Što prikazuje </a:t>
            </a:r>
            <a:r>
              <a:rPr lang="hr-HR" altLang="sr-Latn-R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hranidbena piramida</a:t>
            </a: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___________________________________________</a:t>
            </a:r>
          </a:p>
        </p:txBody>
      </p:sp>
      <p:sp>
        <p:nvSpPr>
          <p:cNvPr id="8" name="Pravokutnik 12"/>
          <p:cNvSpPr>
            <a:spLocks noChangeArrowheads="1"/>
          </p:cNvSpPr>
          <p:nvPr/>
        </p:nvSpPr>
        <p:spPr bwMode="auto">
          <a:xfrm>
            <a:off x="107504" y="3068960"/>
            <a:ext cx="8928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Odnos brojnosti članova životne zajednice i količine energije.</a:t>
            </a:r>
          </a:p>
        </p:txBody>
      </p:sp>
    </p:spTree>
    <p:extLst>
      <p:ext uri="{BB962C8B-B14F-4D97-AF65-F5344CB8AC3E}">
        <p14:creationId xmlns:p14="http://schemas.microsoft.com/office/powerpoint/2010/main" val="344479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12"/>
          <p:cNvSpPr>
            <a:spLocks noChangeArrowheads="1"/>
          </p:cNvSpPr>
          <p:nvPr/>
        </p:nvSpPr>
        <p:spPr bwMode="auto">
          <a:xfrm>
            <a:off x="467544" y="764704"/>
            <a:ext cx="84969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hr-HR" altLang="sr-Latn-R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4.</a:t>
            </a:r>
            <a:r>
              <a:rPr lang="hr-HR" altLang="sr-Latn-R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Organizme s popisa smjesti na odgovarajuće mjesto u hranidbenoj piramidi. </a:t>
            </a:r>
          </a:p>
        </p:txBody>
      </p:sp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2740056424"/>
              </p:ext>
            </p:extLst>
          </p:nvPr>
        </p:nvGraphicFramePr>
        <p:xfrm>
          <a:off x="3275856" y="908720"/>
          <a:ext cx="6096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ravokutnik 12"/>
          <p:cNvSpPr>
            <a:spLocks noChangeArrowheads="1"/>
          </p:cNvSpPr>
          <p:nvPr/>
        </p:nvSpPr>
        <p:spPr bwMode="auto">
          <a:xfrm>
            <a:off x="395536" y="1988840"/>
            <a:ext cx="280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LEPTIR</a:t>
            </a:r>
          </a:p>
        </p:txBody>
      </p:sp>
      <p:sp>
        <p:nvSpPr>
          <p:cNvPr id="9" name="Pravokutnik 12"/>
          <p:cNvSpPr>
            <a:spLocks noChangeArrowheads="1"/>
          </p:cNvSpPr>
          <p:nvPr/>
        </p:nvSpPr>
        <p:spPr bwMode="auto">
          <a:xfrm>
            <a:off x="395536" y="2564904"/>
            <a:ext cx="33843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LIVADNA KADULJA</a:t>
            </a:r>
          </a:p>
        </p:txBody>
      </p:sp>
      <p:sp>
        <p:nvSpPr>
          <p:cNvPr id="10" name="Pravokutnik 12"/>
          <p:cNvSpPr>
            <a:spLocks noChangeArrowheads="1"/>
          </p:cNvSpPr>
          <p:nvPr/>
        </p:nvSpPr>
        <p:spPr bwMode="auto">
          <a:xfrm>
            <a:off x="395536" y="3212976"/>
            <a:ext cx="280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BOGOMOLJKA</a:t>
            </a:r>
          </a:p>
        </p:txBody>
      </p:sp>
      <p:sp>
        <p:nvSpPr>
          <p:cNvPr id="11" name="Pravokutnik 12"/>
          <p:cNvSpPr>
            <a:spLocks noChangeArrowheads="1"/>
          </p:cNvSpPr>
          <p:nvPr/>
        </p:nvSpPr>
        <p:spPr bwMode="auto">
          <a:xfrm>
            <a:off x="395536" y="3789040"/>
            <a:ext cx="280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PASTIRICA</a:t>
            </a:r>
          </a:p>
        </p:txBody>
      </p:sp>
      <p:sp>
        <p:nvSpPr>
          <p:cNvPr id="12" name="Pravokutnik 12"/>
          <p:cNvSpPr>
            <a:spLocks noChangeArrowheads="1"/>
          </p:cNvSpPr>
          <p:nvPr/>
        </p:nvSpPr>
        <p:spPr bwMode="auto">
          <a:xfrm>
            <a:off x="395536" y="4437112"/>
            <a:ext cx="280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JASTREB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323528" y="1556792"/>
            <a:ext cx="3600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Hoće li u prikazanoj hranidbenoj piramidi biti veći broj pastirica ili bogomoljki?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__________</a:t>
            </a:r>
          </a:p>
        </p:txBody>
      </p:sp>
      <p:sp>
        <p:nvSpPr>
          <p:cNvPr id="14" name="Pravokutnik 12"/>
          <p:cNvSpPr>
            <a:spLocks noChangeArrowheads="1"/>
          </p:cNvSpPr>
          <p:nvPr/>
        </p:nvSpPr>
        <p:spPr bwMode="auto">
          <a:xfrm>
            <a:off x="395536" y="3789040"/>
            <a:ext cx="194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bogomoljki</a:t>
            </a:r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251520" y="1700808"/>
            <a:ext cx="5328592" cy="58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Obrazloži svoj odgovor. </a:t>
            </a:r>
          </a:p>
        </p:txBody>
      </p:sp>
      <p:sp>
        <p:nvSpPr>
          <p:cNvPr id="16" name="Pravokutnik 12"/>
          <p:cNvSpPr>
            <a:spLocks noChangeArrowheads="1"/>
          </p:cNvSpPr>
          <p:nvPr/>
        </p:nvSpPr>
        <p:spPr bwMode="auto">
          <a:xfrm>
            <a:off x="251520" y="2348880"/>
            <a:ext cx="396044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Pastirice se nalaze na višoj razini hranidbene piramide nego bogomoljke. Razlog tome je što prethodna razina brojnošću svojih članova mora osigurati opstanak članova sljedeće razine. </a:t>
            </a:r>
          </a:p>
        </p:txBody>
      </p:sp>
    </p:spTree>
    <p:extLst>
      <p:ext uri="{BB962C8B-B14F-4D97-AF65-F5344CB8AC3E}">
        <p14:creationId xmlns:p14="http://schemas.microsoft.com/office/powerpoint/2010/main" val="260169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57101 0.386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46076 0.44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51597 0.050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9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5474 -0.180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61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57101 -0.4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5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12"/>
          <p:cNvSpPr>
            <a:spLocks noChangeArrowheads="1"/>
          </p:cNvSpPr>
          <p:nvPr/>
        </p:nvSpPr>
        <p:spPr bwMode="auto">
          <a:xfrm>
            <a:off x="251520" y="836712"/>
            <a:ext cx="849694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5.</a:t>
            </a:r>
            <a:r>
              <a:rPr lang="hr-HR" altLang="sr-Latn-R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Što je </a:t>
            </a:r>
            <a:r>
              <a:rPr lang="hr-HR" altLang="sr-Latn-R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prirodna ravnoteža</a:t>
            </a: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______________________________________________________________________________________</a:t>
            </a:r>
          </a:p>
        </p:txBody>
      </p:sp>
      <p:sp>
        <p:nvSpPr>
          <p:cNvPr id="6" name="Pravokutnik 12"/>
          <p:cNvSpPr>
            <a:spLocks noChangeArrowheads="1"/>
          </p:cNvSpPr>
          <p:nvPr/>
        </p:nvSpPr>
        <p:spPr bwMode="auto">
          <a:xfrm>
            <a:off x="184952" y="1412776"/>
            <a:ext cx="89644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Uravnotežen odnos brojnosti članova neke životne zajednice;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600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Stanje u životnoj zajednici na koje nije djelovao čovjek.</a:t>
            </a:r>
          </a:p>
        </p:txBody>
      </p:sp>
      <p:sp>
        <p:nvSpPr>
          <p:cNvPr id="8" name="Pravokutnik 12"/>
          <p:cNvSpPr>
            <a:spLocks noChangeArrowheads="1"/>
          </p:cNvSpPr>
          <p:nvPr/>
        </p:nvSpPr>
        <p:spPr bwMode="auto">
          <a:xfrm>
            <a:off x="251520" y="2924944"/>
            <a:ext cx="849694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6.</a:t>
            </a:r>
            <a:r>
              <a:rPr lang="hr-HR" altLang="sr-Latn-R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Udvostruči li se broj poljskih miševa kako će to utjecati na populaciju zelenog konjica, a kako na populaciju ptica grabljivica?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___________________________________________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______________________________________________________________________________________</a:t>
            </a:r>
          </a:p>
        </p:txBody>
      </p:sp>
      <p:sp>
        <p:nvSpPr>
          <p:cNvPr id="9" name="Pravokutnik 12"/>
          <p:cNvSpPr>
            <a:spLocks noChangeArrowheads="1"/>
          </p:cNvSpPr>
          <p:nvPr/>
        </p:nvSpPr>
        <p:spPr bwMode="auto">
          <a:xfrm>
            <a:off x="323528" y="4653136"/>
            <a:ext cx="8964488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Udvostručenje broja poljskih miševa smanjit će brojnost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400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zelenih konjica jer se miševi njima hrane, a povećat će 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400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broj ptica grabljivica kojima su poljski miševi hrana. </a:t>
            </a:r>
          </a:p>
        </p:txBody>
      </p:sp>
    </p:spTree>
    <p:extLst>
      <p:ext uri="{BB962C8B-B14F-4D97-AF65-F5344CB8AC3E}">
        <p14:creationId xmlns:p14="http://schemas.microsoft.com/office/powerpoint/2010/main" val="56348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115616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" name="Pravokutnik 5"/>
          <p:cNvSpPr/>
          <p:nvPr/>
        </p:nvSpPr>
        <p:spPr>
          <a:xfrm>
            <a:off x="1187624" y="3573016"/>
            <a:ext cx="6696744" cy="720080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Od ponuđenih slika organizama travnjaka složi hranidbeni lanac. 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196752"/>
            <a:ext cx="1323757" cy="1558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052736"/>
            <a:ext cx="1588561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908720"/>
            <a:ext cx="1656184" cy="1783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908720"/>
            <a:ext cx="1728192" cy="2108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kstniOkvir 12"/>
          <p:cNvSpPr txBox="1"/>
          <p:nvPr/>
        </p:nvSpPr>
        <p:spPr>
          <a:xfrm>
            <a:off x="3419872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7812360" y="285293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5796136" y="299695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 rot="5400000">
            <a:off x="2015997" y="4832875"/>
            <a:ext cx="423068" cy="351622"/>
          </a:xfrm>
          <a:prstGeom prst="upArrow">
            <a:avLst>
              <a:gd name="adj1" fmla="val 50000"/>
              <a:gd name="adj2" fmla="val 43799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>
              <a:latin typeface="Arial" panose="020B0604020202020204" pitchFamily="34" charset="0"/>
            </a:endParaRPr>
          </a:p>
        </p:txBody>
      </p:sp>
      <p:sp>
        <p:nvSpPr>
          <p:cNvPr id="17" name="AutoShape 30"/>
          <p:cNvSpPr>
            <a:spLocks noChangeArrowheads="1"/>
          </p:cNvSpPr>
          <p:nvPr/>
        </p:nvSpPr>
        <p:spPr bwMode="auto">
          <a:xfrm rot="5400000">
            <a:off x="6552501" y="4832875"/>
            <a:ext cx="423068" cy="351622"/>
          </a:xfrm>
          <a:prstGeom prst="upArrow">
            <a:avLst>
              <a:gd name="adj1" fmla="val 50000"/>
              <a:gd name="adj2" fmla="val 43799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>
              <a:latin typeface="Arial" panose="020B0604020202020204" pitchFamily="34" charset="0"/>
            </a:endParaRPr>
          </a:p>
        </p:txBody>
      </p:sp>
      <p:sp>
        <p:nvSpPr>
          <p:cNvPr id="18" name="AutoShape 30"/>
          <p:cNvSpPr>
            <a:spLocks noChangeArrowheads="1"/>
          </p:cNvSpPr>
          <p:nvPr/>
        </p:nvSpPr>
        <p:spPr bwMode="auto">
          <a:xfrm rot="5400000">
            <a:off x="4176237" y="4832875"/>
            <a:ext cx="423068" cy="351622"/>
          </a:xfrm>
          <a:prstGeom prst="upArrow">
            <a:avLst>
              <a:gd name="adj1" fmla="val 50000"/>
              <a:gd name="adj2" fmla="val 43799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>
              <a:latin typeface="Arial" panose="020B0604020202020204" pitchFamily="34" charset="0"/>
            </a:endParaRPr>
          </a:p>
        </p:txBody>
      </p:sp>
      <p:sp>
        <p:nvSpPr>
          <p:cNvPr id="19" name="TekstniOkvir 18"/>
          <p:cNvSpPr txBox="1">
            <a:spLocks noChangeArrowheads="1"/>
          </p:cNvSpPr>
          <p:nvPr/>
        </p:nvSpPr>
        <p:spPr bwMode="auto">
          <a:xfrm>
            <a:off x="611560" y="1700808"/>
            <a:ext cx="81369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Koje su tvari biljkama potrebne za proces fotosinteze? Na koji ih način unose u organizam?</a:t>
            </a:r>
          </a:p>
        </p:txBody>
      </p:sp>
      <p:pic>
        <p:nvPicPr>
          <p:cNvPr id="20" name="Slika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72400" y="2132856"/>
            <a:ext cx="402371" cy="317019"/>
          </a:xfrm>
          <a:prstGeom prst="rect">
            <a:avLst/>
          </a:prstGeom>
        </p:spPr>
      </p:pic>
      <p:sp>
        <p:nvSpPr>
          <p:cNvPr id="21" name="TekstniOkvir 20"/>
          <p:cNvSpPr txBox="1">
            <a:spLocks noChangeArrowheads="1"/>
          </p:cNvSpPr>
          <p:nvPr/>
        </p:nvSpPr>
        <p:spPr bwMode="auto">
          <a:xfrm>
            <a:off x="611560" y="2060848"/>
            <a:ext cx="81369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U kojim se staničnim dijelovima listova i zeljastih stabljika odvija fotosinteza?</a:t>
            </a:r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2492896"/>
            <a:ext cx="402371" cy="317019"/>
          </a:xfrm>
          <a:prstGeom prst="rect">
            <a:avLst/>
          </a:prstGeom>
        </p:spPr>
      </p:pic>
      <p:sp>
        <p:nvSpPr>
          <p:cNvPr id="23" name="TekstniOkvir 22"/>
          <p:cNvSpPr txBox="1">
            <a:spLocks noChangeArrowheads="1"/>
          </p:cNvSpPr>
          <p:nvPr/>
        </p:nvSpPr>
        <p:spPr bwMode="auto">
          <a:xfrm>
            <a:off x="611560" y="2492896"/>
            <a:ext cx="81369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Gdje biljke pohranjuju kemijsku energiju stvorenu u procesu fotosinteze?</a:t>
            </a:r>
          </a:p>
        </p:txBody>
      </p:sp>
      <p:pic>
        <p:nvPicPr>
          <p:cNvPr id="24" name="Slika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2924944"/>
            <a:ext cx="402371" cy="317019"/>
          </a:xfrm>
          <a:prstGeom prst="rect">
            <a:avLst/>
          </a:prstGeom>
        </p:spPr>
      </p:pic>
      <p:sp>
        <p:nvSpPr>
          <p:cNvPr id="25" name="TekstniOkvir 24"/>
          <p:cNvSpPr txBox="1">
            <a:spLocks noChangeArrowheads="1"/>
          </p:cNvSpPr>
          <p:nvPr/>
        </p:nvSpPr>
        <p:spPr bwMode="auto">
          <a:xfrm>
            <a:off x="611560" y="908720"/>
            <a:ext cx="7416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Koji će od prikazanih organizama na travnjaku biti najbrojniji ?</a:t>
            </a:r>
          </a:p>
        </p:txBody>
      </p:sp>
      <p:sp>
        <p:nvSpPr>
          <p:cNvPr id="4" name="Elipsa 3"/>
          <p:cNvSpPr/>
          <p:nvPr/>
        </p:nvSpPr>
        <p:spPr>
          <a:xfrm>
            <a:off x="683568" y="5805264"/>
            <a:ext cx="64807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TekstniOkvir 25"/>
          <p:cNvSpPr txBox="1">
            <a:spLocks noChangeArrowheads="1"/>
          </p:cNvSpPr>
          <p:nvPr/>
        </p:nvSpPr>
        <p:spPr bwMode="auto">
          <a:xfrm>
            <a:off x="611560" y="1340768"/>
            <a:ext cx="7416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Zašto su proizvođači prva karika hranidbenog lanca travnjaka?</a:t>
            </a:r>
          </a:p>
        </p:txBody>
      </p:sp>
    </p:spTree>
    <p:extLst>
      <p:ext uri="{BB962C8B-B14F-4D97-AF65-F5344CB8AC3E}">
        <p14:creationId xmlns:p14="http://schemas.microsoft.com/office/powerpoint/2010/main" val="15365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75764 0.4428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82" y="2213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77569 0.444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85" y="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0.03941 0.4622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2310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4323 0.4659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46076 0.4685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2342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46076 0.4659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394 L 0.21267 0.428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212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22049 0.4238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7" grpId="0" animBg="1"/>
      <p:bldP spid="18" grpId="0" animBg="1"/>
      <p:bldP spid="19" grpId="0"/>
      <p:bldP spid="19" grpId="1"/>
      <p:bldP spid="21" grpId="0"/>
      <p:bldP spid="21" grpId="1"/>
      <p:bldP spid="23" grpId="0"/>
      <p:bldP spid="23" grpId="1"/>
      <p:bldP spid="25" grpId="0"/>
      <p:bldP spid="25" grpId="1"/>
      <p:bldP spid="4" grpId="0" animBg="1"/>
      <p:bldP spid="26" grpId="0"/>
      <p:bldP spid="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" y="1270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899592" y="2636912"/>
            <a:ext cx="52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" name="Pravokutnik 5"/>
          <p:cNvSpPr/>
          <p:nvPr/>
        </p:nvSpPr>
        <p:spPr>
          <a:xfrm>
            <a:off x="1115616" y="3429000"/>
            <a:ext cx="6696744" cy="720080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Od ponuđenih slika organizama travnjaka složi hranidbeni lanac. 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836712"/>
            <a:ext cx="1728192" cy="2108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kstniOkvir 12"/>
          <p:cNvSpPr txBox="1"/>
          <p:nvPr/>
        </p:nvSpPr>
        <p:spPr>
          <a:xfrm>
            <a:off x="3275856" y="263691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7884368" y="256490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5724128" y="299695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 rot="5400000">
            <a:off x="1871981" y="4832875"/>
            <a:ext cx="423068" cy="351622"/>
          </a:xfrm>
          <a:prstGeom prst="upArrow">
            <a:avLst>
              <a:gd name="adj1" fmla="val 50000"/>
              <a:gd name="adj2" fmla="val 43799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>
              <a:latin typeface="Arial" panose="020B0604020202020204" pitchFamily="34" charset="0"/>
            </a:endParaRPr>
          </a:p>
        </p:txBody>
      </p:sp>
      <p:sp>
        <p:nvSpPr>
          <p:cNvPr id="17" name="AutoShape 30"/>
          <p:cNvSpPr>
            <a:spLocks noChangeArrowheads="1"/>
          </p:cNvSpPr>
          <p:nvPr/>
        </p:nvSpPr>
        <p:spPr bwMode="auto">
          <a:xfrm rot="5400000">
            <a:off x="6696517" y="4832875"/>
            <a:ext cx="423068" cy="351622"/>
          </a:xfrm>
          <a:prstGeom prst="upArrow">
            <a:avLst>
              <a:gd name="adj1" fmla="val 50000"/>
              <a:gd name="adj2" fmla="val 43799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>
              <a:latin typeface="Arial" panose="020B0604020202020204" pitchFamily="34" charset="0"/>
            </a:endParaRPr>
          </a:p>
        </p:txBody>
      </p:sp>
      <p:sp>
        <p:nvSpPr>
          <p:cNvPr id="18" name="AutoShape 30"/>
          <p:cNvSpPr>
            <a:spLocks noChangeArrowheads="1"/>
          </p:cNvSpPr>
          <p:nvPr/>
        </p:nvSpPr>
        <p:spPr bwMode="auto">
          <a:xfrm rot="5400000">
            <a:off x="4032221" y="4832875"/>
            <a:ext cx="423068" cy="351622"/>
          </a:xfrm>
          <a:prstGeom prst="upArrow">
            <a:avLst>
              <a:gd name="adj1" fmla="val 50000"/>
              <a:gd name="adj2" fmla="val 43799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>
              <a:latin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218" y="1052736"/>
            <a:ext cx="1660820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980728"/>
            <a:ext cx="1571025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3768" y="1052736"/>
            <a:ext cx="2112979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kstniOkvir 18"/>
          <p:cNvSpPr txBox="1">
            <a:spLocks noChangeArrowheads="1"/>
          </p:cNvSpPr>
          <p:nvPr/>
        </p:nvSpPr>
        <p:spPr bwMode="auto">
          <a:xfrm>
            <a:off x="827584" y="692696"/>
            <a:ext cx="7416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Koji od prikazanih organizama travnjaka pripada potrošačima I. reda?</a:t>
            </a:r>
          </a:p>
        </p:txBody>
      </p:sp>
      <p:sp>
        <p:nvSpPr>
          <p:cNvPr id="20" name="Elipsa 19"/>
          <p:cNvSpPr/>
          <p:nvPr/>
        </p:nvSpPr>
        <p:spPr>
          <a:xfrm>
            <a:off x="2699792" y="5877272"/>
            <a:ext cx="64807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kstniOkvir 20"/>
          <p:cNvSpPr txBox="1">
            <a:spLocks noChangeArrowheads="1"/>
          </p:cNvSpPr>
          <p:nvPr/>
        </p:nvSpPr>
        <p:spPr bwMode="auto">
          <a:xfrm>
            <a:off x="755576" y="1340768"/>
            <a:ext cx="6696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Navedi biljoždere livada i pašnjaka?</a:t>
            </a:r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1340768"/>
            <a:ext cx="402371" cy="317019"/>
          </a:xfrm>
          <a:prstGeom prst="rect">
            <a:avLst/>
          </a:prstGeom>
        </p:spPr>
      </p:pic>
      <p:sp>
        <p:nvSpPr>
          <p:cNvPr id="23" name="TekstniOkvir 22"/>
          <p:cNvSpPr txBox="1">
            <a:spLocks noChangeArrowheads="1"/>
          </p:cNvSpPr>
          <p:nvPr/>
        </p:nvSpPr>
        <p:spPr bwMode="auto">
          <a:xfrm>
            <a:off x="755576" y="1988840"/>
            <a:ext cx="7416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Koji od prikazanih organizama travnjaka pripada potrošačima II. reda?</a:t>
            </a:r>
          </a:p>
        </p:txBody>
      </p:sp>
      <p:sp>
        <p:nvSpPr>
          <p:cNvPr id="24" name="Elipsa 23"/>
          <p:cNvSpPr/>
          <p:nvPr/>
        </p:nvSpPr>
        <p:spPr>
          <a:xfrm>
            <a:off x="5292080" y="5877272"/>
            <a:ext cx="648072" cy="648072"/>
          </a:xfrm>
          <a:prstGeom prst="ellipse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TekstniOkvir 24"/>
          <p:cNvSpPr txBox="1">
            <a:spLocks noChangeArrowheads="1"/>
          </p:cNvSpPr>
          <p:nvPr/>
        </p:nvSpPr>
        <p:spPr bwMode="auto">
          <a:xfrm>
            <a:off x="755576" y="1628800"/>
            <a:ext cx="74168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Kome su biljožderi hrana?</a:t>
            </a:r>
          </a:p>
        </p:txBody>
      </p:sp>
      <p:sp>
        <p:nvSpPr>
          <p:cNvPr id="26" name="TekstniOkvir 25"/>
          <p:cNvSpPr txBox="1">
            <a:spLocks noChangeArrowheads="1"/>
          </p:cNvSpPr>
          <p:nvPr/>
        </p:nvSpPr>
        <p:spPr bwMode="auto">
          <a:xfrm>
            <a:off x="755576" y="2276872"/>
            <a:ext cx="86044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Koji je organizam u prikazanom hranidbenom lancu potrošač III. reda ?</a:t>
            </a:r>
          </a:p>
        </p:txBody>
      </p:sp>
      <p:sp>
        <p:nvSpPr>
          <p:cNvPr id="27" name="TekstniOkvir 26"/>
          <p:cNvSpPr txBox="1">
            <a:spLocks noChangeArrowheads="1"/>
          </p:cNvSpPr>
          <p:nvPr/>
        </p:nvSpPr>
        <p:spPr bwMode="auto">
          <a:xfrm>
            <a:off x="323528" y="2564904"/>
            <a:ext cx="8208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Navedi primjere mesoždera i sveždera na travnjaku?</a:t>
            </a:r>
          </a:p>
        </p:txBody>
      </p:sp>
      <p:pic>
        <p:nvPicPr>
          <p:cNvPr id="28" name="Slika 2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6416" y="2636912"/>
            <a:ext cx="402371" cy="317019"/>
          </a:xfrm>
          <a:prstGeom prst="rect">
            <a:avLst/>
          </a:prstGeom>
        </p:spPr>
      </p:pic>
      <p:sp>
        <p:nvSpPr>
          <p:cNvPr id="29" name="Elipsa 28"/>
          <p:cNvSpPr/>
          <p:nvPr/>
        </p:nvSpPr>
        <p:spPr>
          <a:xfrm>
            <a:off x="7812360" y="5877272"/>
            <a:ext cx="648072" cy="648072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767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01944 0.468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2344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02101 0.476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53473 0.477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36" y="2388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-0.55521 0.497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60" y="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22309 0.477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2388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2323 0.486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23629 0.434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2171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0.24028 0.4240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/>
      <p:bldP spid="19" grpId="1"/>
      <p:bldP spid="20" grpId="0" animBg="1"/>
      <p:bldP spid="21" grpId="0"/>
      <p:bldP spid="21" grpId="1"/>
      <p:bldP spid="23" grpId="0"/>
      <p:bldP spid="23" grpId="1"/>
      <p:bldP spid="24" grpId="0" animBg="1"/>
      <p:bldP spid="25" grpId="0"/>
      <p:bldP spid="25" grpId="1"/>
      <p:bldP spid="26" grpId="0"/>
      <p:bldP spid="26" grpId="1"/>
      <p:bldP spid="27" grpId="0"/>
      <p:bldP spid="27" grpId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>
            <a:spLocks noChangeArrowheads="1"/>
          </p:cNvSpPr>
          <p:nvPr/>
        </p:nvSpPr>
        <p:spPr bwMode="auto">
          <a:xfrm>
            <a:off x="467544" y="836712"/>
            <a:ext cx="8208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Koja skupina organizama u svakoj životnoj zajednici osigurava kruženje tvari između žive i nežive prirode?</a:t>
            </a:r>
          </a:p>
        </p:txBody>
      </p:sp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539552" y="2780928"/>
            <a:ext cx="81369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Hrani li se svaki potrošač isključivo jednom vrstom hrane? Zašto?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212976"/>
            <a:ext cx="402371" cy="317019"/>
          </a:xfrm>
          <a:prstGeom prst="rect">
            <a:avLst/>
          </a:prstGeom>
        </p:spPr>
      </p:pic>
      <p:sp>
        <p:nvSpPr>
          <p:cNvPr id="10" name="TekstniOkvir 9"/>
          <p:cNvSpPr txBox="1">
            <a:spLocks noChangeArrowheads="1"/>
          </p:cNvSpPr>
          <p:nvPr/>
        </p:nvSpPr>
        <p:spPr bwMode="auto">
          <a:xfrm>
            <a:off x="467544" y="3573016"/>
            <a:ext cx="81369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Zašto životinje koje pretežno borave iznad površine tla na travnjaku ponekad zalaze ispod površine tla?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005064"/>
            <a:ext cx="402371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>
            <a:spLocks noChangeArrowheads="1"/>
          </p:cNvSpPr>
          <p:nvPr/>
        </p:nvSpPr>
        <p:spPr bwMode="auto">
          <a:xfrm>
            <a:off x="5004048" y="1196752"/>
            <a:ext cx="43204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Hoće li u hranidbenoj piramidi biti veći broj rovaca ili krtica? Zašto?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107504" y="5301208"/>
            <a:ext cx="6479186" cy="1507216"/>
            <a:chOff x="395536" y="5301208"/>
            <a:chExt cx="6225627" cy="1414498"/>
          </a:xfrm>
        </p:grpSpPr>
        <p:grpSp>
          <p:nvGrpSpPr>
            <p:cNvPr id="9" name="Grupa 8"/>
            <p:cNvGrpSpPr/>
            <p:nvPr/>
          </p:nvGrpSpPr>
          <p:grpSpPr>
            <a:xfrm>
              <a:off x="395536" y="5301208"/>
              <a:ext cx="4951437" cy="1414498"/>
              <a:chOff x="539552" y="4149080"/>
              <a:chExt cx="4951437" cy="1702530"/>
            </a:xfrm>
          </p:grpSpPr>
          <p:pic>
            <p:nvPicPr>
              <p:cNvPr id="8" name="Slika 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39552" y="4149080"/>
                <a:ext cx="1279029" cy="170253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0" name="Slika 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63688" y="4149080"/>
                <a:ext cx="1279029" cy="170253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1" name="Slika 1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987824" y="4149080"/>
                <a:ext cx="1279029" cy="170253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2" name="Slika 1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211960" y="4149080"/>
                <a:ext cx="1279029" cy="170253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pic>
          <p:nvPicPr>
            <p:cNvPr id="19" name="Slika 1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2134" y="5301208"/>
              <a:ext cx="1279029" cy="141449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027" name="Grupa 1026"/>
          <p:cNvGrpSpPr/>
          <p:nvPr/>
        </p:nvGrpSpPr>
        <p:grpSpPr>
          <a:xfrm>
            <a:off x="539552" y="4005064"/>
            <a:ext cx="5616623" cy="1300129"/>
            <a:chOff x="755576" y="4221088"/>
            <a:chExt cx="5616623" cy="1084105"/>
          </a:xfrm>
        </p:grpSpPr>
        <p:pic>
          <p:nvPicPr>
            <p:cNvPr id="14" name="Slika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576" y="4221088"/>
              <a:ext cx="1347044" cy="108410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Slika 2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23728" y="4221088"/>
              <a:ext cx="1466224" cy="10780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Slika 2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3563888" y="4221088"/>
              <a:ext cx="1368152" cy="10801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Slika 2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00000">
              <a:off x="5112059" y="4041069"/>
              <a:ext cx="1080121" cy="14401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028" name="Grupa 1027"/>
          <p:cNvGrpSpPr/>
          <p:nvPr/>
        </p:nvGrpSpPr>
        <p:grpSpPr>
          <a:xfrm>
            <a:off x="1187624" y="2564904"/>
            <a:ext cx="4389739" cy="1450107"/>
            <a:chOff x="1331640" y="2924944"/>
            <a:chExt cx="4389739" cy="1306091"/>
          </a:xfrm>
        </p:grpSpPr>
        <p:pic>
          <p:nvPicPr>
            <p:cNvPr id="21" name="Slika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1640" y="2924944"/>
              <a:ext cx="1440159" cy="127577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24" name="Slika 10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71800" y="2924944"/>
              <a:ext cx="1296144" cy="129614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25" name="Slika 10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flipH="1">
              <a:off x="4067944" y="2924944"/>
              <a:ext cx="1653435" cy="13060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5" name="Slika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5776" y="908720"/>
            <a:ext cx="1440160" cy="1669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8" name="TekstniOkvir 37"/>
          <p:cNvSpPr txBox="1">
            <a:spLocks noChangeArrowheads="1"/>
          </p:cNvSpPr>
          <p:nvPr/>
        </p:nvSpPr>
        <p:spPr bwMode="auto">
          <a:xfrm>
            <a:off x="5292080" y="764704"/>
            <a:ext cx="36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Što prikazuje slika?</a:t>
            </a:r>
          </a:p>
        </p:txBody>
      </p:sp>
      <p:sp>
        <p:nvSpPr>
          <p:cNvPr id="39" name="TekstniOkvir 38"/>
          <p:cNvSpPr txBox="1"/>
          <p:nvPr/>
        </p:nvSpPr>
        <p:spPr>
          <a:xfrm rot="20170737">
            <a:off x="-213543" y="1196028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HRANIDBENA PIRAMIDA</a:t>
            </a:r>
          </a:p>
        </p:txBody>
      </p:sp>
      <p:sp>
        <p:nvSpPr>
          <p:cNvPr id="40" name="TekstniOkvir 39"/>
          <p:cNvSpPr txBox="1">
            <a:spLocks noChangeArrowheads="1"/>
          </p:cNvSpPr>
          <p:nvPr/>
        </p:nvSpPr>
        <p:spPr bwMode="auto">
          <a:xfrm>
            <a:off x="4211960" y="1196752"/>
            <a:ext cx="4608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Što simbolički prikazujemo hranidbenom piramidom?</a:t>
            </a:r>
          </a:p>
        </p:txBody>
      </p:sp>
      <p:sp>
        <p:nvSpPr>
          <p:cNvPr id="41" name="TekstniOkvir 40"/>
          <p:cNvSpPr txBox="1">
            <a:spLocks noChangeArrowheads="1"/>
          </p:cNvSpPr>
          <p:nvPr/>
        </p:nvSpPr>
        <p:spPr bwMode="auto">
          <a:xfrm>
            <a:off x="4211960" y="1340768"/>
            <a:ext cx="48245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Opiši odnos brojnosti članova hranidbenog lanca.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6300192" y="5661248"/>
            <a:ext cx="2520950" cy="83026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r-HR" altLang="sr-Latn-RS" sz="2400" b="1" dirty="0">
                <a:solidFill>
                  <a:srgbClr val="009C00"/>
                </a:solidFill>
                <a:latin typeface="Comic Sans MS" panose="030F0702030302020204" pitchFamily="66" charset="0"/>
              </a:rPr>
              <a:t>PROIZVOĐAČI (najveći broj)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6516216" y="1988840"/>
            <a:ext cx="2305050" cy="193899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r-HR" altLang="sr-Latn-RS" sz="2400" b="1" dirty="0">
                <a:solidFill>
                  <a:srgbClr val="CC3300"/>
                </a:solidFill>
                <a:latin typeface="Comic Sans MS" panose="030F0702030302020204" pitchFamily="66" charset="0"/>
              </a:rPr>
              <a:t>POTROŠAČI (broj se smanjuje prema vrhu piramide)</a:t>
            </a:r>
          </a:p>
        </p:txBody>
      </p:sp>
      <p:sp>
        <p:nvSpPr>
          <p:cNvPr id="1029" name="Desna vitičasta zagrada 1028"/>
          <p:cNvSpPr/>
          <p:nvPr/>
        </p:nvSpPr>
        <p:spPr>
          <a:xfrm>
            <a:off x="5940152" y="980728"/>
            <a:ext cx="504056" cy="4320480"/>
          </a:xfrm>
          <a:prstGeom prst="rightBrace">
            <a:avLst>
              <a:gd name="adj1" fmla="val 8333"/>
              <a:gd name="adj2" fmla="val 47705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61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8" grpId="0"/>
      <p:bldP spid="38" grpId="1"/>
      <p:bldP spid="39" grpId="0"/>
      <p:bldP spid="39" grpId="1"/>
      <p:bldP spid="40" grpId="0"/>
      <p:bldP spid="40" grpId="1"/>
      <p:bldP spid="41" grpId="0" build="allAtOnce"/>
      <p:bldP spid="43" grpId="0" animBg="1"/>
      <p:bldP spid="44" grpId="0" animBg="1"/>
      <p:bldP spid="10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51520" y="980728"/>
            <a:ext cx="81369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Zašto je u životnoj zajednici manja brojnost potrošača višeg reda?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412776"/>
            <a:ext cx="402371" cy="317019"/>
          </a:xfrm>
          <a:prstGeom prst="rect">
            <a:avLst/>
          </a:prstGeom>
        </p:spPr>
      </p:pic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251520" y="1844824"/>
            <a:ext cx="81369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Na kojoj razini hranidbene piramide organizmi trebaju najviše energije?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276872"/>
            <a:ext cx="402371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4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95936" y="188640"/>
            <a:ext cx="4968875" cy="91940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r-HR" altLang="sr-Latn-RS" sz="2400" b="1" dirty="0">
                <a:latin typeface="Comic Sans MS" panose="030F0702030302020204" pitchFamily="66" charset="0"/>
              </a:rPr>
              <a:t>KRUŽENJE TVARI I PROTJECANJE ENERGIJE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75856" y="1628800"/>
            <a:ext cx="2808287" cy="51911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2800" b="1" dirty="0">
                <a:solidFill>
                  <a:srgbClr val="009C00"/>
                </a:solidFill>
                <a:latin typeface="Comic Sans MS" panose="030F0702030302020204" pitchFamily="66" charset="0"/>
              </a:rPr>
              <a:t>PROIZVOĐAČI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80839" y="4622825"/>
            <a:ext cx="2376487" cy="519113"/>
          </a:xfrm>
          <a:prstGeom prst="rect">
            <a:avLst/>
          </a:prstGeom>
          <a:ln>
            <a:solidFill>
              <a:srgbClr val="8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2800" b="1" dirty="0">
                <a:solidFill>
                  <a:srgbClr val="808000"/>
                </a:solidFill>
                <a:latin typeface="Comic Sans MS" panose="030F0702030302020204" pitchFamily="66" charset="0"/>
              </a:rPr>
              <a:t>RAZLAGAČI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373639" y="4557738"/>
            <a:ext cx="23749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POTROŠAČI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1765126" y="2216175"/>
            <a:ext cx="1655763" cy="23050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2196926" y="2360638"/>
            <a:ext cx="1584325" cy="21971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37014" y="2216175"/>
            <a:ext cx="1295400" cy="23050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797376" y="2144738"/>
            <a:ext cx="1295400" cy="2232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6228184" y="1340768"/>
            <a:ext cx="717550" cy="4333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2857326" y="4830788"/>
            <a:ext cx="3455988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7448376" y="3871938"/>
            <a:ext cx="431800" cy="6492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 flipV="1">
            <a:off x="1043608" y="3933056"/>
            <a:ext cx="429418" cy="62468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259632" y="5517232"/>
            <a:ext cx="433387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859164" y="5491188"/>
            <a:ext cx="433387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363989" y="5275288"/>
            <a:ext cx="2519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1800" b="1">
                <a:solidFill>
                  <a:srgbClr val="FF3300"/>
                </a:solidFill>
                <a:latin typeface="Comic Sans MS" panose="030F0702030302020204" pitchFamily="66" charset="0"/>
              </a:rPr>
              <a:t>protjecanje energije</a:t>
            </a:r>
          </a:p>
        </p:txBody>
      </p:sp>
      <p:pic>
        <p:nvPicPr>
          <p:cNvPr id="20" name="Picture 18" descr="sun_88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01" y="773138"/>
            <a:ext cx="12239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2701751" y="1492275"/>
            <a:ext cx="504825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2557289" y="1636738"/>
            <a:ext cx="503237" cy="2143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2412826" y="1781200"/>
            <a:ext cx="503238" cy="214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763688" y="5301208"/>
            <a:ext cx="2239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1800" b="1" dirty="0">
                <a:solidFill>
                  <a:srgbClr val="000099"/>
                </a:solidFill>
                <a:latin typeface="Comic Sans MS" panose="030F0702030302020204" pitchFamily="66" charset="0"/>
              </a:rPr>
              <a:t>kruženje tvari</a:t>
            </a:r>
          </a:p>
        </p:txBody>
      </p:sp>
      <p:sp>
        <p:nvSpPr>
          <p:cNvPr id="26" name="TekstniOkvir 25"/>
          <p:cNvSpPr txBox="1">
            <a:spLocks noChangeArrowheads="1"/>
          </p:cNvSpPr>
          <p:nvPr/>
        </p:nvSpPr>
        <p:spPr bwMode="auto">
          <a:xfrm>
            <a:off x="179512" y="5733256"/>
            <a:ext cx="79200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Opiši proces kruženja tvari i protjecanja energije kroz hranidbeni lanac.</a:t>
            </a:r>
          </a:p>
        </p:txBody>
      </p:sp>
      <p:sp>
        <p:nvSpPr>
          <p:cNvPr id="28" name="TekstniOkvir 27"/>
          <p:cNvSpPr txBox="1">
            <a:spLocks noChangeArrowheads="1"/>
          </p:cNvSpPr>
          <p:nvPr/>
        </p:nvSpPr>
        <p:spPr bwMode="auto">
          <a:xfrm>
            <a:off x="395536" y="5661248"/>
            <a:ext cx="7992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Za koje je životne procese živim bićima nužna energija?</a:t>
            </a:r>
          </a:p>
        </p:txBody>
      </p:sp>
      <p:pic>
        <p:nvPicPr>
          <p:cNvPr id="29" name="Slika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6093296"/>
            <a:ext cx="402371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  <p:bldP spid="19" grpId="0"/>
      <p:bldP spid="24" grpId="0"/>
      <p:bldP spid="26" grpId="0" build="allAtOnce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95936" y="188640"/>
            <a:ext cx="4968875" cy="91940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r-HR" altLang="sr-Latn-RS" sz="2400" b="1" dirty="0">
                <a:latin typeface="Comic Sans MS" panose="030F0702030302020204" pitchFamily="66" charset="0"/>
              </a:rPr>
              <a:t>ODRŽAVANJE PRIRODNE RAVNOTEŽE NA TRAVNJAKU</a:t>
            </a:r>
          </a:p>
        </p:txBody>
      </p:sp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539552" y="5445224"/>
            <a:ext cx="72728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hr-HR" altLang="sr-Latn-RS" sz="2400" i="1" dirty="0">
                <a:latin typeface="Comic Sans MS" panose="030F0702030302020204" pitchFamily="66" charset="0"/>
              </a:rPr>
              <a:t>Opiši proces održavanja i narušavanja prirodne ravnoteže na travnjaku.</a:t>
            </a:r>
          </a:p>
        </p:txBody>
      </p:sp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539552" y="5661248"/>
            <a:ext cx="7992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sr-Latn-RS" sz="2400" i="1" dirty="0">
                <a:latin typeface="Comic Sans MS" panose="030F0702030302020204" pitchFamily="66" charset="0"/>
              </a:rPr>
              <a:t>Kojim postupcima čovjek utječe na prirodnu ravnotežu livade i pašnjaka?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6093296"/>
            <a:ext cx="402371" cy="31701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79512" y="1052736"/>
            <a:ext cx="2952328" cy="231457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556792"/>
            <a:ext cx="2615183" cy="187223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3068960"/>
            <a:ext cx="27146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G:\Prezentcija_LAYOUT_PRI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7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12"/>
          <p:cNvSpPr>
            <a:spLocks noChangeArrowheads="1"/>
          </p:cNvSpPr>
          <p:nvPr/>
        </p:nvSpPr>
        <p:spPr bwMode="auto">
          <a:xfrm>
            <a:off x="467544" y="764704"/>
            <a:ext cx="84969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1.</a:t>
            </a:r>
            <a:r>
              <a:rPr lang="hr-HR" altLang="sr-Latn-R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Hranidbeni lanac </a:t>
            </a: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prikazuje povezanost u _______ od _________ preko niza ________ do ________.</a:t>
            </a:r>
          </a:p>
        </p:txBody>
      </p:sp>
      <p:sp>
        <p:nvSpPr>
          <p:cNvPr id="6" name="Pravokutnik 12"/>
          <p:cNvSpPr>
            <a:spLocks noChangeArrowheads="1"/>
          </p:cNvSpPr>
          <p:nvPr/>
        </p:nvSpPr>
        <p:spPr bwMode="auto">
          <a:xfrm>
            <a:off x="6876256" y="836712"/>
            <a:ext cx="1440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prehrani</a:t>
            </a:r>
          </a:p>
        </p:txBody>
      </p:sp>
      <p:sp>
        <p:nvSpPr>
          <p:cNvPr id="7" name="Pravokutnik 12"/>
          <p:cNvSpPr>
            <a:spLocks noChangeArrowheads="1"/>
          </p:cNvSpPr>
          <p:nvPr/>
        </p:nvSpPr>
        <p:spPr bwMode="auto">
          <a:xfrm>
            <a:off x="467544" y="1412776"/>
            <a:ext cx="2160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proizvođača</a:t>
            </a:r>
          </a:p>
        </p:txBody>
      </p:sp>
      <p:sp>
        <p:nvSpPr>
          <p:cNvPr id="8" name="Pravokutnik 12"/>
          <p:cNvSpPr>
            <a:spLocks noChangeArrowheads="1"/>
          </p:cNvSpPr>
          <p:nvPr/>
        </p:nvSpPr>
        <p:spPr bwMode="auto">
          <a:xfrm>
            <a:off x="3923928" y="1412776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potrošača</a:t>
            </a:r>
          </a:p>
        </p:txBody>
      </p:sp>
      <p:sp>
        <p:nvSpPr>
          <p:cNvPr id="9" name="Pravokutnik 12"/>
          <p:cNvSpPr>
            <a:spLocks noChangeArrowheads="1"/>
          </p:cNvSpPr>
          <p:nvPr/>
        </p:nvSpPr>
        <p:spPr bwMode="auto">
          <a:xfrm>
            <a:off x="5868144" y="1412776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razlagača</a:t>
            </a:r>
          </a:p>
        </p:txBody>
      </p:sp>
      <p:sp>
        <p:nvSpPr>
          <p:cNvPr id="10" name="Pravokutnik 12"/>
          <p:cNvSpPr>
            <a:spLocks noChangeArrowheads="1"/>
          </p:cNvSpPr>
          <p:nvPr/>
        </p:nvSpPr>
        <p:spPr bwMode="auto">
          <a:xfrm>
            <a:off x="467544" y="2204864"/>
            <a:ext cx="849694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Prva karika u hranidbenom lancu travnjaka su _________ koji tijekom procesa ___________ proizvode ________ koristeći energiju Sunca. Proizvođači su ____________.</a:t>
            </a:r>
          </a:p>
        </p:txBody>
      </p:sp>
      <p:sp>
        <p:nvSpPr>
          <p:cNvPr id="11" name="Pravokutnik 12"/>
          <p:cNvSpPr>
            <a:spLocks noChangeArrowheads="1"/>
          </p:cNvSpPr>
          <p:nvPr/>
        </p:nvSpPr>
        <p:spPr bwMode="auto">
          <a:xfrm>
            <a:off x="6948264" y="2276872"/>
            <a:ext cx="194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proizvođači</a:t>
            </a:r>
          </a:p>
        </p:txBody>
      </p:sp>
      <p:sp>
        <p:nvSpPr>
          <p:cNvPr id="12" name="Pravokutnik 12"/>
          <p:cNvSpPr>
            <a:spLocks noChangeArrowheads="1"/>
          </p:cNvSpPr>
          <p:nvPr/>
        </p:nvSpPr>
        <p:spPr bwMode="auto">
          <a:xfrm>
            <a:off x="3707904" y="2852936"/>
            <a:ext cx="194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fotosinteze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7380312" y="2852936"/>
            <a:ext cx="1152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hranu</a:t>
            </a:r>
          </a:p>
        </p:txBody>
      </p:sp>
      <p:sp>
        <p:nvSpPr>
          <p:cNvPr id="14" name="Pravokutnik 13"/>
          <p:cNvSpPr>
            <a:spLocks noChangeArrowheads="1"/>
          </p:cNvSpPr>
          <p:nvPr/>
        </p:nvSpPr>
        <p:spPr bwMode="auto">
          <a:xfrm>
            <a:off x="6372200" y="3429000"/>
            <a:ext cx="2232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zelene biljke</a:t>
            </a:r>
          </a:p>
        </p:txBody>
      </p:sp>
      <p:sp>
        <p:nvSpPr>
          <p:cNvPr id="15" name="Pravokutnik 12"/>
          <p:cNvSpPr>
            <a:spLocks noChangeArrowheads="1"/>
          </p:cNvSpPr>
          <p:nvPr/>
        </p:nvSpPr>
        <p:spPr bwMode="auto">
          <a:xfrm>
            <a:off x="467544" y="4149080"/>
            <a:ext cx="8496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Potrošači su ______ karika hranidbenog lanca.</a:t>
            </a:r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auto">
          <a:xfrm>
            <a:off x="2411760" y="4221088"/>
            <a:ext cx="1080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druga</a:t>
            </a:r>
          </a:p>
        </p:txBody>
      </p:sp>
      <p:sp>
        <p:nvSpPr>
          <p:cNvPr id="17" name="Pravokutnik 12"/>
          <p:cNvSpPr>
            <a:spLocks noChangeArrowheads="1"/>
          </p:cNvSpPr>
          <p:nvPr/>
        </p:nvSpPr>
        <p:spPr bwMode="auto">
          <a:xfrm>
            <a:off x="467544" y="5085184"/>
            <a:ext cx="84969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hr-HR" altLang="sr-Latn-R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_________ ili _________ stvaraju tvari kojima se u fotosintezi koriste proizvođači.</a:t>
            </a:r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auto">
          <a:xfrm>
            <a:off x="611560" y="5157192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Razlagači</a:t>
            </a:r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auto">
          <a:xfrm>
            <a:off x="2843808" y="5157192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 err="1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saprofiti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9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605</Words>
  <Application>Microsoft Office PowerPoint</Application>
  <PresentationFormat>On-screen Show (4:3)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Marijana</cp:lastModifiedBy>
  <cp:revision>67</cp:revision>
  <dcterms:created xsi:type="dcterms:W3CDTF">2015-03-11T07:54:37Z</dcterms:created>
  <dcterms:modified xsi:type="dcterms:W3CDTF">2020-05-13T08:38:32Z</dcterms:modified>
</cp:coreProperties>
</file>